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</p:sldIdLst>
  <p:sldSz cx="9144000" cy="5143500" type="screen16x9"/>
  <p:notesSz cx="6858000" cy="9144000"/>
  <p:embeddedFontLst>
    <p:embeddedFont>
      <p:font typeface="Lato" panose="020B0604020202020204" charset="0"/>
      <p:regular r:id="rId16"/>
      <p:bold r:id="rId17"/>
      <p:italic r:id="rId18"/>
      <p:boldItalic r:id="rId19"/>
    </p:embeddedFont>
    <p:embeddedFont>
      <p:font typeface="Raleway" panose="020B060402020202020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7794b30fb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7794b30fb3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7794b30fb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7794b30fb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7793c21519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7793c21519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7793c2151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7793c21519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4f87f7969_1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4f87f7969_1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84f87f79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84f87f796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78c9040e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78c9040e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1700+ people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1000+ questions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78c9040e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778c9040e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778c9040ef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778c9040ef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7794b30fb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7794b30fb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7793c215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7793c215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78c9040ef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778c9040ef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eachonline.asu.edu/wp-content/uploads/2015/08/cheaters_booklet_march-2019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teachonline.asu.edu/2020/03/academic-integrity-2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aa.ac.uk/docs/qaa/guidance/covid-19-thematic-guidance-practice-lab-based-assessment.pdf?sfvrsn=f3cccd81_6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playlist?list=PLeZ8bDpO1le6aiHzWXAj-Lz8zAKZyhVv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eachonline.asu.edu/wp-content/uploads/2020/04/MaintainingAcademicIntegrityinOnlineCourses-v2-_1_-1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aa.ac.uk/docs/qaa/guidance/assessing-with-integrity-in-digital-delivery.pdf?sfvrsn=d629cd81_6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aa.ac.uk/docs/qaa/guidance/assessing-with-integrity-in-digital-delivery.pdf?sfvrsn=d629cd81_6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9869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Fair and Scalable </a:t>
            </a:r>
            <a:br>
              <a:rPr lang="en"/>
            </a:br>
            <a:r>
              <a:rPr lang="en"/>
              <a:t>Online Assessment</a:t>
            </a:r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729625" y="2903275"/>
            <a:ext cx="7688100" cy="190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Feedback from teachers/invigilators and Practices from other institutions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" dirty="0"/>
            </a:b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Leon Lei *^ and Crystal Luo*</a:t>
            </a:r>
            <a:br>
              <a:rPr lang="en" dirty="0"/>
            </a:br>
            <a:br>
              <a:rPr lang="en" dirty="0"/>
            </a:br>
            <a:r>
              <a:rPr lang="en" dirty="0"/>
              <a:t>* Technology-Enriched Learning Initiative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^ IEEE HK Section Education Chapter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Assessing with Integrity in Digital Delivery (US)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(Pedagogy) Require abstracts with writing assignments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(Pedagogy) Require drafts of papers before the final version is due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(Pedagogy) Share their thoughts on the academic integrity policy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(Technology) Randomize test questions and answers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More examples: </a:t>
            </a:r>
            <a:r>
              <a:rPr lang="en" u="sng">
                <a:solidFill>
                  <a:schemeClr val="hlink"/>
                </a:solidFill>
                <a:hlinkClick r:id="rId3"/>
              </a:rPr>
              <a:t>46 strategies to promote academic integrity</a:t>
            </a:r>
            <a:r>
              <a:rPr lang="en"/>
              <a:t> and </a:t>
            </a:r>
            <a:br>
              <a:rPr lang="en"/>
            </a:br>
            <a:r>
              <a:rPr lang="en" u="sng">
                <a:solidFill>
                  <a:schemeClr val="hlink"/>
                </a:solidFill>
                <a:hlinkClick r:id="rId4"/>
              </a:rPr>
              <a:t>Strategies to address academic integrity</a:t>
            </a:r>
            <a:r>
              <a:rPr lang="en"/>
              <a:t> (Video), ASU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 “ready-to-serve” tech solutions for exam</a:t>
            </a:r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body" idx="1"/>
          </p:nvPr>
        </p:nvSpPr>
        <p:spPr>
          <a:xfrm>
            <a:off x="729450" y="2290475"/>
            <a:ext cx="8000400" cy="204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Difficult to read and answer on the computer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Technical issues (e.g. sudden logout, auto-save function crash)</a:t>
            </a:r>
            <a:br>
              <a:rPr lang="en" sz="1800"/>
            </a:b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●"/>
            </a:pPr>
            <a:r>
              <a:rPr lang="en" sz="1800">
                <a:solidFill>
                  <a:schemeClr val="accent3"/>
                </a:solidFill>
              </a:rPr>
              <a:t>We need multi-stage pilot testing and adoption before the next incident</a:t>
            </a:r>
            <a:endParaRPr sz="180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TDG: Proctoring Technologies for Examinations</a:t>
            </a:r>
            <a:endParaRPr/>
          </a:p>
        </p:txBody>
      </p:sp>
      <p:sp>
        <p:nvSpPr>
          <p:cNvPr id="174" name="Google Shape;174;p26"/>
          <p:cNvSpPr txBox="1">
            <a:spLocks noGrp="1"/>
          </p:cNvSpPr>
          <p:nvPr>
            <p:ph type="body" idx="1"/>
          </p:nvPr>
        </p:nvSpPr>
        <p:spPr>
          <a:xfrm>
            <a:off x="729450" y="2178891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dirty="0"/>
              <a:t>To understand the benefits, costs and limitations of different online test/exam/assessment proctoring mechanisms, in relations to the unique environment in the University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dirty="0"/>
              <a:t>To develop procedures and training resources for online proctored test/exam design</a:t>
            </a:r>
            <a:endParaRPr sz="18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500" dirty="0"/>
              <a:t>2020 Cohort 1 (Pending)</a:t>
            </a:r>
            <a:endParaRPr sz="1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Assessment Beyond the Examination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7"/>
          <p:cNvSpPr txBox="1">
            <a:spLocks noGrp="1"/>
          </p:cNvSpPr>
          <p:nvPr>
            <p:ph type="body" idx="1"/>
          </p:nvPr>
        </p:nvSpPr>
        <p:spPr>
          <a:xfrm>
            <a:off x="729450" y="2098950"/>
            <a:ext cx="7688700" cy="22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Public, individual or group </a:t>
            </a:r>
            <a:r>
              <a:rPr lang="en" sz="1800">
                <a:solidFill>
                  <a:schemeClr val="accent3"/>
                </a:solidFill>
              </a:rPr>
              <a:t>performances</a:t>
            </a:r>
            <a:r>
              <a:rPr lang="en" sz="1800"/>
              <a:t> are unable to take place 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>
                <a:solidFill>
                  <a:schemeClr val="accent3"/>
                </a:solidFill>
              </a:rPr>
              <a:t>Laboratory</a:t>
            </a:r>
            <a:r>
              <a:rPr lang="en" sz="1800"/>
              <a:t>-based assessment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81" name="Google Shape;181;p27"/>
          <p:cNvSpPr txBox="1"/>
          <p:nvPr/>
        </p:nvSpPr>
        <p:spPr>
          <a:xfrm>
            <a:off x="1034250" y="4335650"/>
            <a:ext cx="7383900" cy="4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5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Further discussions: </a:t>
            </a:r>
            <a:r>
              <a:rPr lang="en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COVID-19: Thematic Guidance - Practice and Lab-Based Assessment</a:t>
            </a:r>
            <a:r>
              <a:rPr lang="en" sz="1500">
                <a:latin typeface="Lato"/>
                <a:ea typeface="Lato"/>
                <a:cs typeface="Lato"/>
                <a:sym typeface="Lato"/>
              </a:rPr>
              <a:t>, </a:t>
            </a:r>
            <a:r>
              <a:rPr lang="en" sz="15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UK Quality Assurance Agency for Higher Education</a:t>
            </a:r>
            <a:endParaRPr sz="15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5"/>
          <p:cNvPicPr preferRelativeResize="0"/>
          <p:nvPr/>
        </p:nvPicPr>
        <p:blipFill rotWithShape="1">
          <a:blip r:embed="rId3">
            <a:alphaModFix/>
          </a:blip>
          <a:srcRect l="21524" t="21387" r="24421" b="14249"/>
          <a:stretch/>
        </p:blipFill>
        <p:spPr>
          <a:xfrm>
            <a:off x="1693850" y="1169925"/>
            <a:ext cx="5756299" cy="3408074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5"/>
          <p:cNvSpPr/>
          <p:nvPr/>
        </p:nvSpPr>
        <p:spPr>
          <a:xfrm>
            <a:off x="0" y="600475"/>
            <a:ext cx="7785900" cy="91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5"/>
          <p:cNvSpPr txBox="1"/>
          <p:nvPr/>
        </p:nvSpPr>
        <p:spPr>
          <a:xfrm>
            <a:off x="655650" y="665125"/>
            <a:ext cx="7853100" cy="6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>
                <a:latin typeface="Lato"/>
                <a:ea typeface="Lato"/>
                <a:cs typeface="Lato"/>
                <a:sym typeface="Lato"/>
              </a:rPr>
              <a:t>What challenges have you encountered while transfering to online assessment?</a:t>
            </a:r>
            <a:endParaRPr sz="2300"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4" name="Google Shape;104;p15"/>
          <p:cNvSpPr txBox="1"/>
          <p:nvPr/>
        </p:nvSpPr>
        <p:spPr>
          <a:xfrm>
            <a:off x="914175" y="4578000"/>
            <a:ext cx="7333500" cy="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18 Mar: Webinar on online assessment (310+ participants)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80205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HKU Online Examination with ITS and Exam Office</a:t>
            </a:r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body" idx="1"/>
          </p:nvPr>
        </p:nvSpPr>
        <p:spPr>
          <a:xfrm>
            <a:off x="729450" y="2243186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 dirty="0"/>
              <a:t>OLEX: File management (examination papers and answer files)</a:t>
            </a:r>
            <a:endParaRPr sz="17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 dirty="0"/>
              <a:t>Zoom and Panopto: Recorded exam invigilation</a:t>
            </a:r>
            <a:endParaRPr sz="17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 dirty="0"/>
              <a:t>System generated Zoom sessions for proctoring</a:t>
            </a:r>
            <a:endParaRPr sz="17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 dirty="0"/>
              <a:t>Balance between assessment security and user friendliness</a:t>
            </a:r>
            <a:br>
              <a:rPr lang="en" sz="1700" dirty="0"/>
            </a:br>
            <a:endParaRPr sz="17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 dirty="0"/>
              <a:t>Guideline, training materials/videos (</a:t>
            </a:r>
            <a:r>
              <a:rPr lang="en" sz="1700" u="sng" dirty="0">
                <a:solidFill>
                  <a:schemeClr val="hlink"/>
                </a:solidFill>
                <a:hlinkClick r:id="rId3"/>
              </a:rPr>
              <a:t>playlist</a:t>
            </a:r>
            <a:r>
              <a:rPr lang="en" sz="1700" dirty="0"/>
              <a:t>) and webinars for examiners, students and invigilators</a:t>
            </a:r>
            <a:endParaRPr sz="1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Teachers and students care about assessments</a:t>
            </a:r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body" idx="1"/>
          </p:nvPr>
        </p:nvSpPr>
        <p:spPr>
          <a:xfrm>
            <a:off x="729450" y="2221749"/>
            <a:ext cx="73275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4/7/8 May: Webinars on OLEX / online examination </a:t>
            </a:r>
            <a:endParaRPr sz="2000" dirty="0"/>
          </a:p>
          <a:p>
            <a:pPr marL="457200" marR="0" lvl="0" indent="-355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2000"/>
              <a:buChar char="●"/>
            </a:pPr>
            <a:r>
              <a:rPr lang="en" sz="2000" dirty="0">
                <a:solidFill>
                  <a:schemeClr val="accent3"/>
                </a:solidFill>
              </a:rPr>
              <a:t>780+ teachers/invigilators with 380+ questions</a:t>
            </a:r>
            <a:endParaRPr sz="2000" dirty="0">
              <a:solidFill>
                <a:schemeClr val="accent3"/>
              </a:solidFill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Char char="●"/>
            </a:pPr>
            <a:r>
              <a:rPr lang="en" sz="2000" dirty="0">
                <a:solidFill>
                  <a:schemeClr val="accent3"/>
                </a:solidFill>
              </a:rPr>
              <a:t>940+ students with 670+ questions</a:t>
            </a:r>
            <a:endParaRPr sz="20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Comments from teachers/invigilators</a:t>
            </a:r>
            <a:endParaRPr/>
          </a:p>
        </p:txBody>
      </p:sp>
      <p:sp>
        <p:nvSpPr>
          <p:cNvPr id="122" name="Google Shape;122;p18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3842700" cy="24819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chemeClr val="lt1"/>
                </a:solidFill>
              </a:rPr>
              <a:t>Logistics</a:t>
            </a:r>
            <a:endParaRPr sz="1900" b="1">
              <a:solidFill>
                <a:schemeClr val="lt1"/>
              </a:solidFill>
            </a:endParaRPr>
          </a:p>
          <a:p>
            <a:pPr marL="457200" lvl="0" indent="-33655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</a:pPr>
            <a:r>
              <a:rPr lang="en" sz="1700">
                <a:solidFill>
                  <a:schemeClr val="lt1"/>
                </a:solidFill>
              </a:rPr>
              <a:t>(Before exam) Student admission</a:t>
            </a:r>
            <a:endParaRPr sz="1700">
              <a:solidFill>
                <a:schemeClr val="lt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</a:pPr>
            <a:r>
              <a:rPr lang="en" sz="1700">
                <a:solidFill>
                  <a:schemeClr val="lt1"/>
                </a:solidFill>
              </a:rPr>
              <a:t>(During exam) Communication between students, invigilators and examiners</a:t>
            </a:r>
            <a:endParaRPr sz="1700">
              <a:solidFill>
                <a:schemeClr val="lt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</a:pPr>
            <a:r>
              <a:rPr lang="en" sz="1700">
                <a:solidFill>
                  <a:schemeClr val="lt1"/>
                </a:solidFill>
              </a:rPr>
              <a:t>(During exam) Open book exam</a:t>
            </a:r>
            <a:endParaRPr sz="1700">
              <a:solidFill>
                <a:schemeClr val="lt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</a:pPr>
            <a:r>
              <a:rPr lang="en" sz="1700">
                <a:solidFill>
                  <a:schemeClr val="lt1"/>
                </a:solidFill>
              </a:rPr>
              <a:t>(After exam) Grace period</a:t>
            </a:r>
            <a:endParaRPr sz="170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700">
              <a:solidFill>
                <a:schemeClr val="lt1"/>
              </a:solidFill>
            </a:endParaRPr>
          </a:p>
        </p:txBody>
      </p:sp>
      <p:sp>
        <p:nvSpPr>
          <p:cNvPr id="123" name="Google Shape;123;p18"/>
          <p:cNvSpPr txBox="1">
            <a:spLocks noGrp="1"/>
          </p:cNvSpPr>
          <p:nvPr>
            <p:ph type="body" idx="1"/>
          </p:nvPr>
        </p:nvSpPr>
        <p:spPr>
          <a:xfrm>
            <a:off x="4912450" y="2078875"/>
            <a:ext cx="3505800" cy="24819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chemeClr val="lt1"/>
                </a:solidFill>
              </a:rPr>
              <a:t>Assessment Security</a:t>
            </a:r>
            <a:endParaRPr sz="1900" b="1">
              <a:solidFill>
                <a:schemeClr val="lt1"/>
              </a:solidFill>
            </a:endParaRPr>
          </a:p>
          <a:p>
            <a:pPr marL="457200" lvl="0" indent="-33655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</a:pPr>
            <a:r>
              <a:rPr lang="en" sz="1700">
                <a:solidFill>
                  <a:schemeClr val="lt1"/>
                </a:solidFill>
              </a:rPr>
              <a:t>Webcam (Face, ID card)</a:t>
            </a:r>
            <a:endParaRPr sz="1700">
              <a:solidFill>
                <a:schemeClr val="lt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</a:pPr>
            <a:r>
              <a:rPr lang="en" sz="1700">
                <a:solidFill>
                  <a:schemeClr val="lt1"/>
                </a:solidFill>
              </a:rPr>
              <a:t>Student screen sharing</a:t>
            </a:r>
            <a:endParaRPr sz="1700">
              <a:solidFill>
                <a:schemeClr val="lt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</a:pPr>
            <a:r>
              <a:rPr lang="en" sz="1700">
                <a:solidFill>
                  <a:schemeClr val="lt1"/>
                </a:solidFill>
              </a:rPr>
              <a:t>Abnormal behaviour</a:t>
            </a:r>
            <a:endParaRPr sz="170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7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Comments from teachers/invigilators</a:t>
            </a:r>
            <a:endParaRPr/>
          </a:p>
        </p:txBody>
      </p:sp>
      <p:sp>
        <p:nvSpPr>
          <p:cNvPr id="129" name="Google Shape;129;p1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3710700" cy="26226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>
                <a:solidFill>
                  <a:schemeClr val="lt1"/>
                </a:solidFill>
              </a:rPr>
              <a:t>Technical issues</a:t>
            </a:r>
            <a:endParaRPr sz="1700" b="1">
              <a:solidFill>
                <a:schemeClr val="lt1"/>
              </a:solidFill>
            </a:endParaRPr>
          </a:p>
          <a:p>
            <a:pPr marL="457200" lvl="0" indent="-33655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</a:pPr>
            <a:r>
              <a:rPr lang="en" sz="1700">
                <a:solidFill>
                  <a:schemeClr val="lt1"/>
                </a:solidFill>
              </a:rPr>
              <a:t>Internet connection (students/invigilators)</a:t>
            </a:r>
            <a:endParaRPr sz="1700">
              <a:solidFill>
                <a:schemeClr val="lt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</a:pPr>
            <a:r>
              <a:rPr lang="en" sz="1700">
                <a:solidFill>
                  <a:schemeClr val="lt1"/>
                </a:solidFill>
              </a:rPr>
              <a:t>Internet connection (Mainland/Foreign countries)</a:t>
            </a:r>
            <a:endParaRPr sz="1700">
              <a:solidFill>
                <a:schemeClr val="lt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</a:pPr>
            <a:r>
              <a:rPr lang="en" sz="1700">
                <a:solidFill>
                  <a:schemeClr val="lt1"/>
                </a:solidFill>
              </a:rPr>
              <a:t>Recording and recording arrangement</a:t>
            </a:r>
            <a:endParaRPr sz="1700">
              <a:solidFill>
                <a:schemeClr val="lt1"/>
              </a:solidFill>
            </a:endParaRPr>
          </a:p>
        </p:txBody>
      </p:sp>
      <p:sp>
        <p:nvSpPr>
          <p:cNvPr id="130" name="Google Shape;130;p19"/>
          <p:cNvSpPr txBox="1">
            <a:spLocks noGrp="1"/>
          </p:cNvSpPr>
          <p:nvPr>
            <p:ph type="body" idx="1"/>
          </p:nvPr>
        </p:nvSpPr>
        <p:spPr>
          <a:xfrm>
            <a:off x="4741675" y="2078875"/>
            <a:ext cx="3631200" cy="2622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chemeClr val="lt1"/>
                </a:solidFill>
              </a:rPr>
              <a:t>HKU Specific</a:t>
            </a:r>
            <a:endParaRPr sz="1900" b="1">
              <a:solidFill>
                <a:schemeClr val="lt1"/>
              </a:solidFill>
            </a:endParaRPr>
          </a:p>
          <a:p>
            <a:pPr marL="457200" lvl="0" indent="-33655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</a:pPr>
            <a:r>
              <a:rPr lang="en" sz="1700">
                <a:solidFill>
                  <a:schemeClr val="lt1"/>
                </a:solidFill>
              </a:rPr>
              <a:t>Moodle arrangement</a:t>
            </a:r>
            <a:endParaRPr sz="1700">
              <a:solidFill>
                <a:schemeClr val="lt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</a:pPr>
            <a:r>
              <a:rPr lang="en" sz="1700">
                <a:solidFill>
                  <a:schemeClr val="lt1"/>
                </a:solidFill>
              </a:rPr>
              <a:t>Mask wearing</a:t>
            </a:r>
            <a:endParaRPr sz="1700">
              <a:solidFill>
                <a:schemeClr val="lt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</a:pPr>
            <a:r>
              <a:rPr lang="en" sz="1700">
                <a:solidFill>
                  <a:schemeClr val="lt1"/>
                </a:solidFill>
              </a:rPr>
              <a:t>Spaces in HKU</a:t>
            </a:r>
            <a:endParaRPr sz="170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7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>
            <a:spLocks noGrp="1"/>
          </p:cNvSpPr>
          <p:nvPr>
            <p:ph type="title"/>
          </p:nvPr>
        </p:nvSpPr>
        <p:spPr>
          <a:xfrm>
            <a:off x="602750" y="1318650"/>
            <a:ext cx="82575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Online Examination of Engineering Programs: ASU</a:t>
            </a:r>
            <a:endParaRPr/>
          </a:p>
        </p:txBody>
      </p:sp>
      <p:sp>
        <p:nvSpPr>
          <p:cNvPr id="136" name="Google Shape;136;p20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8,721 test takers with 697 incidents (ProctorU at ASU; 2016):</a:t>
            </a:r>
            <a:endParaRPr sz="1700"/>
          </a:p>
          <a:p>
            <a:pPr marL="457200" lvl="0" indent="-336550" algn="l" rtl="0"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700"/>
              <a:buChar char="●"/>
            </a:pPr>
            <a:r>
              <a:rPr lang="en" sz="1700">
                <a:solidFill>
                  <a:schemeClr val="accent3"/>
                </a:solidFill>
              </a:rPr>
              <a:t>59% 	Improper answer paper submission</a:t>
            </a:r>
            <a:endParaRPr sz="1700">
              <a:solidFill>
                <a:schemeClr val="accent3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17% 	Lost connection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700"/>
              <a:buChar char="●"/>
            </a:pPr>
            <a:r>
              <a:rPr lang="en" sz="1700">
                <a:solidFill>
                  <a:srgbClr val="FF0000"/>
                </a:solidFill>
              </a:rPr>
              <a:t>8% 		Academic integrity</a:t>
            </a:r>
            <a:endParaRPr sz="1700">
              <a:solidFill>
                <a:srgbClr val="FF0000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9% 		Authentication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5% 		Unpermitted break</a:t>
            </a:r>
            <a:endParaRPr sz="1700"/>
          </a:p>
        </p:txBody>
      </p:sp>
      <p:sp>
        <p:nvSpPr>
          <p:cNvPr id="137" name="Google Shape;137;p20"/>
          <p:cNvSpPr txBox="1"/>
          <p:nvPr/>
        </p:nvSpPr>
        <p:spPr>
          <a:xfrm>
            <a:off x="737525" y="4412825"/>
            <a:ext cx="7922100" cy="42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Further discussions:</a:t>
            </a:r>
            <a:r>
              <a:rPr lang="en"/>
              <a:t> </a:t>
            </a:r>
            <a:r>
              <a:rPr lang="en" u="sng">
                <a:solidFill>
                  <a:schemeClr val="hlink"/>
                </a:solidFill>
                <a:hlinkClick r:id="rId3"/>
              </a:rPr>
              <a:t>Maintaining Academic Integrity in Online Courses at Arizona State University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1"/>
          <p:cNvSpPr txBox="1">
            <a:spLocks noGrp="1"/>
          </p:cNvSpPr>
          <p:nvPr>
            <p:ph type="title"/>
          </p:nvPr>
        </p:nvSpPr>
        <p:spPr>
          <a:xfrm>
            <a:off x="729450" y="562575"/>
            <a:ext cx="7930200" cy="328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i="1"/>
              <a:t>“Students who are working remotely, away from their familiar academic community, can feel less supported than usual.</a:t>
            </a:r>
            <a:br>
              <a:rPr lang="en" sz="3000" i="1"/>
            </a:br>
            <a:endParaRPr sz="3000"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i="1"/>
              <a:t>Students who feel isolated may be more tempted to cheat.”</a:t>
            </a:r>
            <a:r>
              <a:rPr lang="en" sz="3000"/>
              <a:t>  UK QAA</a:t>
            </a:r>
            <a:endParaRPr sz="3000"/>
          </a:p>
        </p:txBody>
      </p:sp>
      <p:sp>
        <p:nvSpPr>
          <p:cNvPr id="143" name="Google Shape;143;p21"/>
          <p:cNvSpPr txBox="1"/>
          <p:nvPr/>
        </p:nvSpPr>
        <p:spPr>
          <a:xfrm>
            <a:off x="749700" y="4365775"/>
            <a:ext cx="7598400" cy="7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3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Further discussions: </a:t>
            </a:r>
            <a:r>
              <a:rPr lang="en" sz="13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Assessing with Integrity in Digital Delivery</a:t>
            </a:r>
            <a:r>
              <a:rPr lang="en" sz="13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, </a:t>
            </a:r>
            <a:br>
              <a:rPr lang="en" sz="13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" sz="13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UK Quality Assurance Agency for Higher Education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Assessing with Integrity in Digital Delivery (UK)</a:t>
            </a:r>
            <a:endParaRPr/>
          </a:p>
        </p:txBody>
      </p:sp>
      <p:sp>
        <p:nvSpPr>
          <p:cNvPr id="149" name="Google Shape;149;p22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(Pedagogy) Discuss the risks of engaging with contract cheating services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(Community) Develop internal networks of academic integrity support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(Technology) Adopt technologies to support the detection of cheating</a:t>
            </a:r>
            <a:br>
              <a:rPr lang="en" sz="1700"/>
            </a:b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(Community) Understand student's location can have an impact on students' ability to undertake online assessment</a:t>
            </a:r>
            <a:br>
              <a:rPr lang="en" sz="1700"/>
            </a:br>
            <a:endParaRPr sz="17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Further discussions: </a:t>
            </a:r>
            <a:r>
              <a:rPr lang="en" u="sng">
                <a:solidFill>
                  <a:schemeClr val="hlink"/>
                </a:solidFill>
                <a:hlinkClick r:id="rId3"/>
              </a:rPr>
              <a:t>Assessing with Integrity in Digital Delivery</a:t>
            </a:r>
            <a:br>
              <a:rPr lang="en"/>
            </a:br>
            <a:r>
              <a:rPr lang="en"/>
              <a:t>UK Quality Assurance Agency for Higher Education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633</Words>
  <Application>Microsoft Office PowerPoint</Application>
  <PresentationFormat>On-screen Show (16:9)</PresentationFormat>
  <Paragraphs>76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Lato</vt:lpstr>
      <vt:lpstr>Raleway</vt:lpstr>
      <vt:lpstr>Arial</vt:lpstr>
      <vt:lpstr>Streamline</vt:lpstr>
      <vt:lpstr>Fair and Scalable  Online Assessment</vt:lpstr>
      <vt:lpstr>PowerPoint Presentation</vt:lpstr>
      <vt:lpstr>HKU Online Examination with ITS and Exam Office</vt:lpstr>
      <vt:lpstr>Teachers and students care about assessments</vt:lpstr>
      <vt:lpstr>Comments from teachers/invigilators</vt:lpstr>
      <vt:lpstr>Comments from teachers/invigilators</vt:lpstr>
      <vt:lpstr>Online Examination of Engineering Programs: ASU</vt:lpstr>
      <vt:lpstr>“Students who are working remotely, away from their familiar academic community, can feel less supported than usual.  Students who feel isolated may be more tempted to cheat.”  UK QAA</vt:lpstr>
      <vt:lpstr>Assessing with Integrity in Digital Delivery (UK)</vt:lpstr>
      <vt:lpstr>Assessing with Integrity in Digital Delivery (US) </vt:lpstr>
      <vt:lpstr>No “ready-to-serve” tech solutions for exam</vt:lpstr>
      <vt:lpstr>TDG: Proctoring Technologies for Examinations</vt:lpstr>
      <vt:lpstr>Assessment Beyond the Examination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 and Scalable  Online Assessment</dc:title>
  <cp:lastModifiedBy>Leon Lei</cp:lastModifiedBy>
  <cp:revision>2</cp:revision>
  <dcterms:modified xsi:type="dcterms:W3CDTF">2020-05-13T11:10:42Z</dcterms:modified>
</cp:coreProperties>
</file>