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92" r:id="rId18"/>
    <p:sldId id="280" r:id="rId19"/>
    <p:sldId id="281" r:id="rId20"/>
    <p:sldId id="282" r:id="rId21"/>
    <p:sldId id="284" r:id="rId22"/>
    <p:sldId id="289" r:id="rId23"/>
    <p:sldId id="290" r:id="rId24"/>
    <p:sldId id="291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ato" panose="020F0502020204030203" pitchFamily="34" charset="77"/>
      <p:regular r:id="rId31"/>
      <p:bold r:id="rId32"/>
      <p:italic r:id="rId33"/>
      <p:boldItalic r:id="rId34"/>
    </p:embeddedFont>
    <p:embeddedFont>
      <p:font typeface="Raleway" panose="020B0503030101060003" pitchFamily="34" charset="77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9"/>
  </p:normalViewPr>
  <p:slideViewPr>
    <p:cSldViewPr snapToGrid="0">
      <p:cViewPr varScale="1">
        <p:scale>
          <a:sx n="154" d="100"/>
          <a:sy n="154" d="100"/>
        </p:scale>
        <p:origin x="44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788c80dbb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788c80dbb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788c80dbb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7788c80dbb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788c80dbb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788c80dbb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Students think that the following difficulties will waste their time and energy during the online examination, and hence, it’s unfair to them: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788c80dbb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788c80dbb_0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788c80dbb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788c80dbb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7788c80dbb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7788c80dbb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7788c80db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7788c80dbb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788c80dbb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788c80dbb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Teacher’s effort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4200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788c80c04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7788c80c04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Teacher’s effort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788c80db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788c80db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Teacher’s effort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788c80c04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788c80c04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788c80dbb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788c80dbb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7788c80dbb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7788c80dbb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Teacher’s effort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788c80c04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7788c80c04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Teacher’s effort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788c80dbb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788c80dbb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7788c80dbb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7788c80dbb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788c80dbb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788c80dbb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788c80db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788c80db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788c80db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788c80db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788c80dbb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788c80dbb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788c80dbb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788c80dbb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788c80dbb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788c80dbb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788c80dbb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788c80dbb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7340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9" name="Google Shape;79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6" name="Google Shape;86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5" name="Google Shape;95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04" name="Google Shape;10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5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bg>
      <p:bgPr>
        <a:solidFill>
          <a:schemeClr val="l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830392" y="734056"/>
            <a:ext cx="745763" cy="45826"/>
            <a:chOff x="4580561" y="2589004"/>
            <a:chExt cx="1064464" cy="25200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1339050" y="-25050"/>
            <a:ext cx="6469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Link to the slide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:      </a:t>
            </a:r>
            <a:r>
              <a:rPr lang="en" sz="1700" b="1" u="sng">
                <a:latin typeface="Lato"/>
                <a:ea typeface="Lato"/>
                <a:cs typeface="Lato"/>
                <a:sym typeface="Lato"/>
              </a:rPr>
              <a:t>bit.ly/OnlineAssessmentFramework</a:t>
            </a:r>
            <a:endParaRPr sz="1700" b="1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4199117" y="920881"/>
            <a:ext cx="745763" cy="45826"/>
            <a:chOff x="4580561" y="2589004"/>
            <a:chExt cx="1064464" cy="25200"/>
          </a:xfrm>
        </p:grpSpPr>
        <p:sp>
          <p:nvSpPr>
            <p:cNvPr id="29" name="Google Shape;29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 rot="10800000">
            <a:off x="4199117" y="3907306"/>
            <a:ext cx="745763" cy="45826"/>
            <a:chOff x="4580561" y="2589004"/>
            <a:chExt cx="1064464" cy="25200"/>
          </a:xfrm>
        </p:grpSpPr>
        <p:sp>
          <p:nvSpPr>
            <p:cNvPr id="34" name="Google Shape;34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8" name="Google Shape;38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Google Shape;45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1339050" y="-25050"/>
            <a:ext cx="6469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Link to the slide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:      </a:t>
            </a:r>
            <a:r>
              <a:rPr lang="en" sz="1700" b="1" u="sng">
                <a:latin typeface="Lato"/>
                <a:ea typeface="Lato"/>
                <a:cs typeface="Lato"/>
                <a:sym typeface="Lato"/>
              </a:rPr>
              <a:t>bit.ly/OnlineAssessmentFramework</a:t>
            </a:r>
            <a:endParaRPr sz="1700" b="1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6" name="Google Shape;56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2" name="Google Shape;72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oster_OnlineAssessme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oster_OnlineAssessme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oster_OnlineAssessme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oster_OnlineAssessm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oster_OnlineAssessme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ctrTitle"/>
          </p:nvPr>
        </p:nvSpPr>
        <p:spPr>
          <a:xfrm>
            <a:off x="729450" y="8652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Frameworks for Online Assessment </a:t>
            </a:r>
            <a:endParaRPr sz="4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00"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1"/>
          </p:nvPr>
        </p:nvSpPr>
        <p:spPr>
          <a:xfrm>
            <a:off x="2086350" y="2588425"/>
            <a:ext cx="62550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Ms. Crystal Luo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crystal@teli.hku.hk</a:t>
            </a:r>
            <a:br>
              <a:rPr lang="en"/>
            </a:br>
            <a:r>
              <a:rPr lang="en"/>
              <a:t>Technology-Enriched Learning Initiative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2086350" y="3661500"/>
            <a:ext cx="3981300" cy="1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Leon Lei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culei@teli.hku.hk</a:t>
            </a:r>
            <a:br>
              <a:rPr lang="en"/>
            </a:br>
            <a:r>
              <a:rPr lang="en"/>
              <a:t>Technology-Enriched Learning Initiative</a:t>
            </a: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834150" y="3737700"/>
            <a:ext cx="844800" cy="843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200" y="2664625"/>
            <a:ext cx="844800" cy="844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>
            <a:off x="0" y="0"/>
            <a:ext cx="9144000" cy="48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1339050" y="-25050"/>
            <a:ext cx="6469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Link to the slide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:      </a:t>
            </a:r>
            <a:r>
              <a:rPr lang="en" sz="1700" b="1" u="sng">
                <a:latin typeface="Lato"/>
                <a:ea typeface="Lato"/>
                <a:cs typeface="Lato"/>
                <a:sym typeface="Lato"/>
              </a:rPr>
              <a:t>bit.ly/OnlineAssessmentFramework</a:t>
            </a:r>
            <a:endParaRPr sz="1700" b="1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care (a lot) about assessments</a:t>
            </a:r>
            <a:endParaRPr/>
          </a:p>
        </p:txBody>
      </p:sp>
      <p:sp>
        <p:nvSpPr>
          <p:cNvPr id="266" name="Google Shape;266;p27"/>
          <p:cNvSpPr txBox="1">
            <a:spLocks noGrp="1"/>
          </p:cNvSpPr>
          <p:nvPr>
            <p:ph type="body" idx="1"/>
          </p:nvPr>
        </p:nvSpPr>
        <p:spPr>
          <a:xfrm>
            <a:off x="653250" y="2078875"/>
            <a:ext cx="8151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 sz="1800">
                <a:solidFill>
                  <a:srgbClr val="D9D9D9"/>
                </a:solidFill>
              </a:rPr>
              <a:t>April: Survey on Study Concerns Arising from the Switch to Online Learning (AAO)</a:t>
            </a:r>
            <a:endParaRPr sz="1800">
              <a:solidFill>
                <a:srgbClr val="D9D9D9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○"/>
            </a:pPr>
            <a:r>
              <a:rPr lang="en" sz="1800">
                <a:solidFill>
                  <a:srgbClr val="D9D9D9"/>
                </a:solidFill>
              </a:rPr>
              <a:t>843 comments</a:t>
            </a:r>
            <a:endParaRPr sz="1800">
              <a:solidFill>
                <a:srgbClr val="D9D9D9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4/7/8 May: Webinars on OLEX / online examination (Students)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</a:pPr>
            <a:r>
              <a:rPr lang="en" sz="1800">
                <a:solidFill>
                  <a:schemeClr val="accent3"/>
                </a:solidFill>
              </a:rPr>
              <a:t>941 participants</a:t>
            </a:r>
            <a:endParaRPr sz="1800">
              <a:solidFill>
                <a:schemeClr val="accent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</a:pPr>
            <a:r>
              <a:rPr lang="en" sz="1800">
                <a:solidFill>
                  <a:schemeClr val="accent3"/>
                </a:solidFill>
              </a:rPr>
              <a:t>674 questions</a:t>
            </a:r>
            <a:endParaRPr sz="18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 txBox="1">
            <a:spLocks noGrp="1"/>
          </p:cNvSpPr>
          <p:nvPr>
            <p:ph type="title" idx="4294967295"/>
          </p:nvPr>
        </p:nvSpPr>
        <p:spPr>
          <a:xfrm>
            <a:off x="834501" y="456934"/>
            <a:ext cx="7581624" cy="44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dirty="0">
                <a:solidFill>
                  <a:srgbClr val="FFFFFF"/>
                </a:solidFill>
              </a:rPr>
              <a:t>- Technical   </a:t>
            </a:r>
            <a:br>
              <a:rPr lang="en" sz="5900" dirty="0">
                <a:solidFill>
                  <a:srgbClr val="FFFFFF"/>
                </a:solidFill>
              </a:rPr>
            </a:br>
            <a:r>
              <a:rPr lang="en" sz="5900" dirty="0">
                <a:solidFill>
                  <a:srgbClr val="FFFFFF"/>
                </a:solidFill>
              </a:rPr>
              <a:t>   Difficulties</a:t>
            </a:r>
            <a:br>
              <a:rPr lang="en" sz="5900" dirty="0">
                <a:solidFill>
                  <a:srgbClr val="FFFFFF"/>
                </a:solidFill>
              </a:rPr>
            </a:br>
            <a:endParaRPr sz="2500" dirty="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dirty="0">
                <a:solidFill>
                  <a:srgbClr val="FFFFFF"/>
                </a:solidFill>
              </a:rPr>
              <a:t>- Privacy </a:t>
            </a:r>
            <a:br>
              <a:rPr lang="en" sz="5900" dirty="0">
                <a:solidFill>
                  <a:srgbClr val="FFFFFF"/>
                </a:solidFill>
              </a:rPr>
            </a:br>
            <a:r>
              <a:rPr lang="en" sz="5900" dirty="0">
                <a:solidFill>
                  <a:srgbClr val="FFFFFF"/>
                </a:solidFill>
              </a:rPr>
              <a:t>   Concerns   </a:t>
            </a:r>
            <a:endParaRPr sz="5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Unfairness - Technical Difficulties</a:t>
            </a:r>
            <a:endParaRPr/>
          </a:p>
        </p:txBody>
      </p:sp>
      <p:sp>
        <p:nvSpPr>
          <p:cNvPr id="277" name="Google Shape;277;p29"/>
          <p:cNvSpPr txBox="1">
            <a:spLocks noGrp="1"/>
          </p:cNvSpPr>
          <p:nvPr>
            <p:ph type="body" idx="1"/>
          </p:nvPr>
        </p:nvSpPr>
        <p:spPr>
          <a:xfrm>
            <a:off x="729450" y="14692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Char char="-"/>
            </a:pPr>
            <a:r>
              <a:rPr lang="en" sz="2500">
                <a:solidFill>
                  <a:srgbClr val="434343"/>
                </a:solidFill>
              </a:rPr>
              <a:t>Unstable internet</a:t>
            </a:r>
            <a:endParaRPr sz="2500">
              <a:solidFill>
                <a:srgbClr val="434343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Char char="-"/>
            </a:pPr>
            <a:r>
              <a:rPr lang="en" sz="2500">
                <a:solidFill>
                  <a:srgbClr val="434343"/>
                </a:solidFill>
              </a:rPr>
              <a:t>Malfunctional device:  computer, webcam, etc.</a:t>
            </a:r>
            <a:endParaRPr sz="2500">
              <a:solidFill>
                <a:srgbClr val="434343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Char char="-"/>
            </a:pPr>
            <a:r>
              <a:rPr lang="en" sz="2500">
                <a:solidFill>
                  <a:srgbClr val="434343"/>
                </a:solidFill>
              </a:rPr>
              <a:t>Venue (e.g. home) is not quiet enough or big enough (e.g. no long table for proctoring)</a:t>
            </a:r>
            <a:endParaRPr sz="2500">
              <a:solidFill>
                <a:srgbClr val="434343"/>
              </a:solidFill>
            </a:endParaRPr>
          </a:p>
        </p:txBody>
      </p:sp>
      <p:sp>
        <p:nvSpPr>
          <p:cNvPr id="278" name="Google Shape;278;p29"/>
          <p:cNvSpPr txBox="1"/>
          <p:nvPr/>
        </p:nvSpPr>
        <p:spPr>
          <a:xfrm>
            <a:off x="959125" y="3563775"/>
            <a:ext cx="7541400" cy="14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4343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>
            <a:spLocks noGrp="1"/>
          </p:cNvSpPr>
          <p:nvPr>
            <p:ph type="title" idx="4294967295"/>
          </p:nvPr>
        </p:nvSpPr>
        <p:spPr>
          <a:xfrm>
            <a:off x="273675" y="526210"/>
            <a:ext cx="8745000" cy="4228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“When we do handwriting exam, we cannot pay attention to the camera, hence, we may not find ourselves lose the connect when the network goes wrong….”</a:t>
            </a:r>
            <a:endParaRPr sz="2400" b="0" i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“If I need to keep an eye on the my internet connection, I cannot fully focus on my exam…”</a:t>
            </a:r>
            <a:endParaRPr sz="2400" b="0" i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“I don’t have a big enough table that meets the requirements...” </a:t>
            </a:r>
            <a:endParaRPr sz="2400" b="0" i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                                      - students comments</a:t>
            </a:r>
            <a:endParaRPr sz="2400" b="0" i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Privacy Concerns</a:t>
            </a:r>
            <a:endParaRPr dirty="0"/>
          </a:p>
        </p:txBody>
      </p:sp>
      <p:sp>
        <p:nvSpPr>
          <p:cNvPr id="300" name="Google Shape;300;p33"/>
          <p:cNvSpPr txBox="1"/>
          <p:nvPr/>
        </p:nvSpPr>
        <p:spPr>
          <a:xfrm>
            <a:off x="672425" y="1624275"/>
            <a:ext cx="7464000" cy="29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Students have concerns about the proctoring recording</a:t>
            </a:r>
            <a:endParaRPr sz="3200" i="1" dirty="0">
              <a:solidFill>
                <a:srgbClr val="4343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endParaRPr sz="3200" i="1" dirty="0">
              <a:solidFill>
                <a:srgbClr val="4343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                 </a:t>
            </a:r>
            <a:endParaRPr sz="3200" i="1" dirty="0">
              <a:solidFill>
                <a:srgbClr val="4343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 txBox="1">
            <a:spLocks noGrp="1"/>
          </p:cNvSpPr>
          <p:nvPr>
            <p:ph type="title" idx="4294967295"/>
          </p:nvPr>
        </p:nvSpPr>
        <p:spPr>
          <a:xfrm>
            <a:off x="273675" y="903300"/>
            <a:ext cx="8745000" cy="3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“Where will the recording video be stored? For how long? And will it be password encrypted?</a:t>
            </a:r>
            <a:endParaRPr b="0" i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en" b="0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“Can participants see each other’s home in the zoom meeting?”</a:t>
            </a:r>
            <a:br>
              <a:rPr lang="en" b="0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b="0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b="0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 students comments</a:t>
            </a:r>
            <a:endParaRPr b="0" i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b="0" i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               </a:t>
            </a:r>
            <a:endParaRPr b="0" i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>
            <a:spLocks noGrp="1"/>
          </p:cNvSpPr>
          <p:nvPr>
            <p:ph type="ctrTitle" idx="4294967295"/>
          </p:nvPr>
        </p:nvSpPr>
        <p:spPr>
          <a:xfrm>
            <a:off x="559650" y="1671800"/>
            <a:ext cx="8024700" cy="22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Insights </a:t>
            </a:r>
            <a:endParaRPr sz="43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and </a:t>
            </a:r>
            <a:endParaRPr sz="43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Suggestions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311" name="Google Shape;311;p35"/>
          <p:cNvSpPr/>
          <p:nvPr/>
        </p:nvSpPr>
        <p:spPr>
          <a:xfrm>
            <a:off x="0" y="0"/>
            <a:ext cx="9144000" cy="48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5"/>
          <p:cNvSpPr txBox="1"/>
          <p:nvPr/>
        </p:nvSpPr>
        <p:spPr>
          <a:xfrm>
            <a:off x="1339050" y="-25050"/>
            <a:ext cx="6469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Link to the slide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:      </a:t>
            </a:r>
            <a:r>
              <a:rPr lang="en" sz="1700" b="1" u="sng">
                <a:latin typeface="Lato"/>
                <a:ea typeface="Lato"/>
                <a:cs typeface="Lato"/>
                <a:sym typeface="Lato"/>
              </a:rPr>
              <a:t>bit.ly/OnlineAssessmentFramework</a:t>
            </a:r>
            <a:endParaRPr sz="1700" b="1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 txBox="1">
            <a:spLocks noGrp="1"/>
          </p:cNvSpPr>
          <p:nvPr>
            <p:ph type="title"/>
          </p:nvPr>
        </p:nvSpPr>
        <p:spPr>
          <a:xfrm>
            <a:off x="753325" y="601125"/>
            <a:ext cx="7505700" cy="10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Insights and Suggestions</a:t>
            </a:r>
            <a:endParaRPr dirty="0"/>
          </a:p>
        </p:txBody>
      </p:sp>
      <p:sp>
        <p:nvSpPr>
          <p:cNvPr id="336" name="Google Shape;336;p39"/>
          <p:cNvSpPr txBox="1"/>
          <p:nvPr/>
        </p:nvSpPr>
        <p:spPr>
          <a:xfrm>
            <a:off x="819150" y="1312325"/>
            <a:ext cx="7107600" cy="31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Calibri"/>
              <a:buAutoNum type="arabicPeriod"/>
            </a:pPr>
            <a:r>
              <a:rPr lang="en" sz="31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Technical Difficulties</a:t>
            </a:r>
          </a:p>
          <a:p>
            <a:pPr marL="457200" lvl="0"/>
            <a:r>
              <a:rPr lang="en-HK" sz="31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(1) University provides facilities</a:t>
            </a:r>
          </a:p>
          <a:p>
            <a:pPr marL="457200" lvl="0"/>
            <a:r>
              <a:rPr lang="en-HK" sz="31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(2) More flexible arrangement</a:t>
            </a:r>
            <a:endParaRPr lang="en" sz="31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750" lvl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</a:pPr>
            <a:r>
              <a:rPr lang="en" sz="31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2. Privacy Concerns</a:t>
            </a:r>
          </a:p>
          <a:p>
            <a:pPr marL="31750" lvl="6">
              <a:buClr>
                <a:srgbClr val="434343"/>
              </a:buClr>
              <a:buSzPts val="3100"/>
            </a:pPr>
            <a:r>
              <a:rPr lang="en" sz="31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    (1) All data will be stored at HKU server</a:t>
            </a:r>
            <a:endParaRPr sz="31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1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5706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"/>
          <p:cNvSpPr txBox="1">
            <a:spLocks noGrp="1"/>
          </p:cNvSpPr>
          <p:nvPr>
            <p:ph type="title"/>
          </p:nvPr>
        </p:nvSpPr>
        <p:spPr>
          <a:xfrm>
            <a:off x="678000" y="1414375"/>
            <a:ext cx="7389900" cy="31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34343"/>
                </a:solidFill>
              </a:rPr>
              <a:t>Be more Creative</a:t>
            </a:r>
            <a:endParaRPr sz="9600">
              <a:solidFill>
                <a:srgbClr val="434343"/>
              </a:solidFill>
            </a:endParaRPr>
          </a:p>
        </p:txBody>
      </p:sp>
      <p:sp>
        <p:nvSpPr>
          <p:cNvPr id="348" name="Google Shape;348;p41"/>
          <p:cNvSpPr txBox="1">
            <a:spLocks noGrp="1"/>
          </p:cNvSpPr>
          <p:nvPr>
            <p:ph type="title"/>
          </p:nvPr>
        </p:nvSpPr>
        <p:spPr>
          <a:xfrm>
            <a:off x="819150" y="582325"/>
            <a:ext cx="7505700" cy="10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Hints of Mitigating Cheating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>
            <a:spLocks noGrp="1"/>
          </p:cNvSpPr>
          <p:nvPr>
            <p:ph type="title"/>
          </p:nvPr>
        </p:nvSpPr>
        <p:spPr>
          <a:xfrm>
            <a:off x="819150" y="582325"/>
            <a:ext cx="7505700" cy="10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Hints of Mitigating Cheating</a:t>
            </a:r>
            <a:endParaRPr/>
          </a:p>
        </p:txBody>
      </p:sp>
      <p:sp>
        <p:nvSpPr>
          <p:cNvPr id="354" name="Google Shape;354;p42"/>
          <p:cNvSpPr txBox="1"/>
          <p:nvPr/>
        </p:nvSpPr>
        <p:spPr>
          <a:xfrm>
            <a:off x="819150" y="1312325"/>
            <a:ext cx="7107600" cy="3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(1) Paradigm shifting </a:t>
            </a: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- Focus more on higher order thinking tests </a:t>
            </a: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In the next 10 mins... </a:t>
            </a:r>
            <a:endParaRPr sz="3300"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AutoNum type="arabicParenR"/>
            </a:pPr>
            <a:r>
              <a:rPr lang="en" sz="2400">
                <a:solidFill>
                  <a:srgbClr val="434343"/>
                </a:solidFill>
              </a:rPr>
              <a:t>HKU Experience: From F2F to Online Assessment</a:t>
            </a:r>
            <a:endParaRPr sz="2400">
              <a:solidFill>
                <a:srgbClr val="43434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AutoNum type="arabicParenR"/>
            </a:pPr>
            <a:r>
              <a:rPr lang="en" sz="2400">
                <a:solidFill>
                  <a:srgbClr val="434343"/>
                </a:solidFill>
              </a:rPr>
              <a:t>Comments and Concerns from Students</a:t>
            </a:r>
            <a:endParaRPr sz="2400">
              <a:solidFill>
                <a:srgbClr val="43434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AutoNum type="arabicParenR"/>
            </a:pPr>
            <a:r>
              <a:rPr lang="en" sz="2400">
                <a:solidFill>
                  <a:srgbClr val="434343"/>
                </a:solidFill>
              </a:rPr>
              <a:t>Insights and Suggestions</a:t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9" name="Google Shape;359;p43"/>
          <p:cNvCxnSpPr>
            <a:endCxn id="360" idx="1"/>
          </p:cNvCxnSpPr>
          <p:nvPr/>
        </p:nvCxnSpPr>
        <p:spPr>
          <a:xfrm>
            <a:off x="787425" y="2974325"/>
            <a:ext cx="7355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1" name="Google Shape;361;p43"/>
          <p:cNvCxnSpPr/>
          <p:nvPr/>
        </p:nvCxnSpPr>
        <p:spPr>
          <a:xfrm rot="10800000" flipH="1">
            <a:off x="3807900" y="1083450"/>
            <a:ext cx="2100" cy="345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0" name="Google Shape;360;p43"/>
          <p:cNvSpPr txBox="1"/>
          <p:nvPr/>
        </p:nvSpPr>
        <p:spPr>
          <a:xfrm>
            <a:off x="8143125" y="2658425"/>
            <a:ext cx="723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Online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43"/>
          <p:cNvSpPr txBox="1"/>
          <p:nvPr/>
        </p:nvSpPr>
        <p:spPr>
          <a:xfrm>
            <a:off x="215950" y="2658425"/>
            <a:ext cx="723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F2F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43"/>
          <p:cNvSpPr/>
          <p:nvPr/>
        </p:nvSpPr>
        <p:spPr>
          <a:xfrm>
            <a:off x="4081300" y="1584038"/>
            <a:ext cx="1720800" cy="5361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Oral Test  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(e.g. presentation)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364" name="Google Shape;364;p43"/>
          <p:cNvSpPr/>
          <p:nvPr/>
        </p:nvSpPr>
        <p:spPr>
          <a:xfrm>
            <a:off x="4081300" y="935525"/>
            <a:ext cx="1884600" cy="5361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Autonomously Testing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(e.g. essay, project)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365" name="Google Shape;365;p43"/>
          <p:cNvSpPr/>
          <p:nvPr/>
        </p:nvSpPr>
        <p:spPr>
          <a:xfrm>
            <a:off x="1037900" y="2224275"/>
            <a:ext cx="2439000" cy="631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Hands-on Test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(cannot lend equipment,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e.g. chemistry lab)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366" name="Google Shape;366;p43"/>
          <p:cNvSpPr/>
          <p:nvPr/>
        </p:nvSpPr>
        <p:spPr>
          <a:xfrm>
            <a:off x="1645700" y="1490825"/>
            <a:ext cx="1814700" cy="631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Third party involved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(e.g. field trip)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367" name="Google Shape;367;p43"/>
          <p:cNvSpPr txBox="1"/>
          <p:nvPr/>
        </p:nvSpPr>
        <p:spPr>
          <a:xfrm>
            <a:off x="2714850" y="451650"/>
            <a:ext cx="2037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Allowed to access resource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43"/>
          <p:cNvSpPr txBox="1"/>
          <p:nvPr/>
        </p:nvSpPr>
        <p:spPr>
          <a:xfrm>
            <a:off x="3171075" y="4477050"/>
            <a:ext cx="2037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Restricted to access resource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43"/>
          <p:cNvSpPr/>
          <p:nvPr/>
        </p:nvSpPr>
        <p:spPr>
          <a:xfrm>
            <a:off x="4116250" y="3901225"/>
            <a:ext cx="1814700" cy="6318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Autonomously testing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(e.g. close book test)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370" name="Google Shape;370;p43"/>
          <p:cNvSpPr/>
          <p:nvPr/>
        </p:nvSpPr>
        <p:spPr>
          <a:xfrm>
            <a:off x="4064800" y="2232575"/>
            <a:ext cx="1965600" cy="6318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Hands-on Test  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(can lend equipment, 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e.g. hardware lab)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371" name="Google Shape;371;p43"/>
          <p:cNvSpPr/>
          <p:nvPr/>
        </p:nvSpPr>
        <p:spPr>
          <a:xfrm>
            <a:off x="911325" y="3098925"/>
            <a:ext cx="2565600" cy="6777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Teacher’s Interaction required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(e.g. clinical skill testing)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372" name="Google Shape;372;p43"/>
          <p:cNvSpPr/>
          <p:nvPr/>
        </p:nvSpPr>
        <p:spPr>
          <a:xfrm>
            <a:off x="4081300" y="3121875"/>
            <a:ext cx="2364000" cy="6318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Teacher’s Interaction required 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(e.g. consulting skill testing)</a:t>
            </a:r>
            <a:endParaRPr sz="1200">
              <a:solidFill>
                <a:srgbClr val="434343"/>
              </a:solidFill>
            </a:endParaRPr>
          </a:p>
        </p:txBody>
      </p:sp>
      <p:cxnSp>
        <p:nvCxnSpPr>
          <p:cNvPr id="373" name="Google Shape;373;p43"/>
          <p:cNvCxnSpPr/>
          <p:nvPr/>
        </p:nvCxnSpPr>
        <p:spPr>
          <a:xfrm>
            <a:off x="6042100" y="1203575"/>
            <a:ext cx="80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74" name="Google Shape;374;p43"/>
          <p:cNvSpPr txBox="1"/>
          <p:nvPr/>
        </p:nvSpPr>
        <p:spPr>
          <a:xfrm>
            <a:off x="6900450" y="1009025"/>
            <a:ext cx="14010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Moodle/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Turnitin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5" name="Google Shape;375;p43"/>
          <p:cNvCxnSpPr/>
          <p:nvPr/>
        </p:nvCxnSpPr>
        <p:spPr>
          <a:xfrm>
            <a:off x="5878300" y="1852088"/>
            <a:ext cx="96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76" name="Google Shape;376;p43"/>
          <p:cNvSpPr txBox="1"/>
          <p:nvPr/>
        </p:nvSpPr>
        <p:spPr>
          <a:xfrm>
            <a:off x="6900450" y="1657550"/>
            <a:ext cx="17208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Zoom/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Video filming + Moodle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7" name="Google Shape;377;p43"/>
          <p:cNvCxnSpPr/>
          <p:nvPr/>
        </p:nvCxnSpPr>
        <p:spPr>
          <a:xfrm>
            <a:off x="6106600" y="2548475"/>
            <a:ext cx="7023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78" name="Google Shape;378;p43"/>
          <p:cNvSpPr txBox="1"/>
          <p:nvPr/>
        </p:nvSpPr>
        <p:spPr>
          <a:xfrm>
            <a:off x="6900450" y="2353913"/>
            <a:ext cx="17208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Zoom/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Video filming + Moodle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3"/>
          <p:cNvSpPr txBox="1"/>
          <p:nvPr/>
        </p:nvSpPr>
        <p:spPr>
          <a:xfrm>
            <a:off x="6941700" y="3205625"/>
            <a:ext cx="17208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Zoom/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Video filming + Moodle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0" name="Google Shape;380;p43"/>
          <p:cNvCxnSpPr/>
          <p:nvPr/>
        </p:nvCxnSpPr>
        <p:spPr>
          <a:xfrm>
            <a:off x="6102625" y="4291100"/>
            <a:ext cx="79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81" name="Google Shape;381;p43"/>
          <p:cNvSpPr txBox="1"/>
          <p:nvPr/>
        </p:nvSpPr>
        <p:spPr>
          <a:xfrm>
            <a:off x="6900450" y="4096550"/>
            <a:ext cx="17208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Proctoring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(OLEX + Zoom)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3"/>
          <p:cNvSpPr txBox="1"/>
          <p:nvPr/>
        </p:nvSpPr>
        <p:spPr>
          <a:xfrm>
            <a:off x="292150" y="4702700"/>
            <a:ext cx="35559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Full Version: How to Transfer to Online Assessment </a:t>
            </a:r>
            <a:endParaRPr sz="1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3"/>
          <p:cNvSpPr txBox="1"/>
          <p:nvPr/>
        </p:nvSpPr>
        <p:spPr>
          <a:xfrm>
            <a:off x="749800" y="572750"/>
            <a:ext cx="17208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Online Assessment</a:t>
            </a:r>
            <a:endParaRPr sz="1600" b="1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4" name="Google Shape;384;p43"/>
          <p:cNvCxnSpPr/>
          <p:nvPr/>
        </p:nvCxnSpPr>
        <p:spPr>
          <a:xfrm>
            <a:off x="6502338" y="3403713"/>
            <a:ext cx="39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85" name="Google Shape;385;p43"/>
          <p:cNvSpPr/>
          <p:nvPr/>
        </p:nvSpPr>
        <p:spPr>
          <a:xfrm>
            <a:off x="787425" y="1490826"/>
            <a:ext cx="2814000" cy="1385100"/>
          </a:xfrm>
          <a:prstGeom prst="rect">
            <a:avLst/>
          </a:prstGeom>
          <a:solidFill>
            <a:srgbClr val="FFFFFF">
              <a:alpha val="91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3"/>
          <p:cNvSpPr/>
          <p:nvPr/>
        </p:nvSpPr>
        <p:spPr>
          <a:xfrm>
            <a:off x="850400" y="3086874"/>
            <a:ext cx="2814000" cy="1204200"/>
          </a:xfrm>
          <a:prstGeom prst="rect">
            <a:avLst/>
          </a:prstGeom>
          <a:solidFill>
            <a:srgbClr val="FFFFFF">
              <a:alpha val="91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5"/>
          <p:cNvSpPr txBox="1">
            <a:spLocks noGrp="1"/>
          </p:cNvSpPr>
          <p:nvPr>
            <p:ph type="title"/>
          </p:nvPr>
        </p:nvSpPr>
        <p:spPr>
          <a:xfrm>
            <a:off x="819150" y="582325"/>
            <a:ext cx="7505700" cy="10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Hints of Mitigating Cheating</a:t>
            </a:r>
            <a:endParaRPr/>
          </a:p>
        </p:txBody>
      </p:sp>
      <p:sp>
        <p:nvSpPr>
          <p:cNvPr id="401" name="Google Shape;401;p45"/>
          <p:cNvSpPr txBox="1"/>
          <p:nvPr/>
        </p:nvSpPr>
        <p:spPr>
          <a:xfrm>
            <a:off x="819150" y="1312325"/>
            <a:ext cx="7107600" cy="3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(1) Paradigm shifting </a:t>
            </a: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- Focus more on higher order thinking tests </a:t>
            </a: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850" y="2149778"/>
            <a:ext cx="4572000" cy="2570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3" name="Google Shape;403;p45"/>
          <p:cNvCxnSpPr/>
          <p:nvPr/>
        </p:nvCxnSpPr>
        <p:spPr>
          <a:xfrm rot="10800000">
            <a:off x="3239350" y="2523375"/>
            <a:ext cx="0" cy="18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4" name="Google Shape;404;p45"/>
          <p:cNvSpPr txBox="1"/>
          <p:nvPr/>
        </p:nvSpPr>
        <p:spPr>
          <a:xfrm>
            <a:off x="2759800" y="4187200"/>
            <a:ext cx="10767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Close book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45"/>
          <p:cNvSpPr txBox="1"/>
          <p:nvPr/>
        </p:nvSpPr>
        <p:spPr>
          <a:xfrm>
            <a:off x="2719900" y="2029300"/>
            <a:ext cx="1038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Open book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0"/>
          <p:cNvSpPr txBox="1">
            <a:spLocks noGrp="1"/>
          </p:cNvSpPr>
          <p:nvPr>
            <p:ph type="title"/>
          </p:nvPr>
        </p:nvSpPr>
        <p:spPr>
          <a:xfrm>
            <a:off x="819150" y="582325"/>
            <a:ext cx="7505700" cy="10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Hints of Mitigating Cheating</a:t>
            </a:r>
            <a:endParaRPr/>
          </a:p>
        </p:txBody>
      </p:sp>
      <p:sp>
        <p:nvSpPr>
          <p:cNvPr id="4" name="Google Shape;441;p51">
            <a:extLst>
              <a:ext uri="{FF2B5EF4-FFF2-40B4-BE49-F238E27FC236}">
                <a16:creationId xmlns:a16="http://schemas.microsoft.com/office/drawing/2014/main" id="{D6287068-56D5-494E-A3B8-8898E6437990}"/>
              </a:ext>
            </a:extLst>
          </p:cNvPr>
          <p:cNvSpPr txBox="1"/>
          <p:nvPr/>
        </p:nvSpPr>
        <p:spPr>
          <a:xfrm>
            <a:off x="819150" y="1312325"/>
            <a:ext cx="7107600" cy="3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(1) Paradigm shifting </a:t>
            </a:r>
            <a:endParaRPr sz="24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Focus more on higher order thinking tests </a:t>
            </a:r>
            <a:endParaRPr sz="24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- Create questions that are not 'Google-able'</a:t>
            </a:r>
            <a:endParaRPr sz="24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(2) Difficult to just </a:t>
            </a:r>
            <a:r>
              <a:rPr lang="en-HK" sz="24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copy answers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24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     - Shuffle questions, options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24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     - More questions</a:t>
            </a:r>
          </a:p>
          <a:p>
            <a:pPr marL="457200" lvl="0" algn="l" rtl="0">
              <a:spcBef>
                <a:spcPts val="0"/>
              </a:spcBef>
              <a:spcAft>
                <a:spcPts val="0"/>
              </a:spcAft>
            </a:pPr>
            <a:endParaRPr sz="12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(3) Time-consuming to copy online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     - More questions</a:t>
            </a:r>
            <a:endParaRPr sz="2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0" name="Google Shape;440;p51"/>
          <p:cNvCxnSpPr>
            <a:endCxn id="441" idx="1"/>
          </p:cNvCxnSpPr>
          <p:nvPr/>
        </p:nvCxnSpPr>
        <p:spPr>
          <a:xfrm>
            <a:off x="787425" y="2974325"/>
            <a:ext cx="7355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2" name="Google Shape;442;p51"/>
          <p:cNvCxnSpPr/>
          <p:nvPr/>
        </p:nvCxnSpPr>
        <p:spPr>
          <a:xfrm rot="10800000" flipH="1">
            <a:off x="3807900" y="1083450"/>
            <a:ext cx="2100" cy="345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1" name="Google Shape;441;p51"/>
          <p:cNvSpPr txBox="1"/>
          <p:nvPr/>
        </p:nvSpPr>
        <p:spPr>
          <a:xfrm>
            <a:off x="8143125" y="2658425"/>
            <a:ext cx="723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Online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51"/>
          <p:cNvSpPr txBox="1"/>
          <p:nvPr/>
        </p:nvSpPr>
        <p:spPr>
          <a:xfrm>
            <a:off x="215950" y="2658425"/>
            <a:ext cx="723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F2F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51"/>
          <p:cNvSpPr/>
          <p:nvPr/>
        </p:nvSpPr>
        <p:spPr>
          <a:xfrm>
            <a:off x="4081300" y="1584038"/>
            <a:ext cx="1720800" cy="5361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Oral Test  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(e.g. presentation)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445" name="Google Shape;445;p51"/>
          <p:cNvSpPr/>
          <p:nvPr/>
        </p:nvSpPr>
        <p:spPr>
          <a:xfrm>
            <a:off x="4081300" y="935525"/>
            <a:ext cx="1884600" cy="5361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Autonomously Testing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(e.g. essay, project)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446" name="Google Shape;446;p51"/>
          <p:cNvSpPr/>
          <p:nvPr/>
        </p:nvSpPr>
        <p:spPr>
          <a:xfrm>
            <a:off x="1037900" y="2224275"/>
            <a:ext cx="2439000" cy="631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Hands-on Test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(cannot lend equipment,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e.g. chemistry lab)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447" name="Google Shape;447;p51"/>
          <p:cNvSpPr/>
          <p:nvPr/>
        </p:nvSpPr>
        <p:spPr>
          <a:xfrm>
            <a:off x="1645700" y="1490825"/>
            <a:ext cx="1814700" cy="631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Third party involved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(e.g. field trip)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448" name="Google Shape;448;p51"/>
          <p:cNvSpPr txBox="1"/>
          <p:nvPr/>
        </p:nvSpPr>
        <p:spPr>
          <a:xfrm>
            <a:off x="2714850" y="451650"/>
            <a:ext cx="2037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Allowed to access resource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51"/>
          <p:cNvSpPr txBox="1"/>
          <p:nvPr/>
        </p:nvSpPr>
        <p:spPr>
          <a:xfrm>
            <a:off x="3171075" y="4477050"/>
            <a:ext cx="2037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Restricted to access resource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1"/>
          <p:cNvSpPr/>
          <p:nvPr/>
        </p:nvSpPr>
        <p:spPr>
          <a:xfrm>
            <a:off x="4116250" y="3901225"/>
            <a:ext cx="1814700" cy="6318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Autonomously testing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(e.g. close book test)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451" name="Google Shape;451;p51"/>
          <p:cNvSpPr/>
          <p:nvPr/>
        </p:nvSpPr>
        <p:spPr>
          <a:xfrm>
            <a:off x="4064800" y="2232575"/>
            <a:ext cx="1965600" cy="6318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Hands-on Test  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(can lend equipment, 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e.g. hardware lab)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452" name="Google Shape;452;p51"/>
          <p:cNvSpPr/>
          <p:nvPr/>
        </p:nvSpPr>
        <p:spPr>
          <a:xfrm>
            <a:off x="911325" y="3098925"/>
            <a:ext cx="2565600" cy="6777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Teacher’s Interaction required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(e.g. clinical skill testing)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453" name="Google Shape;453;p51"/>
          <p:cNvSpPr/>
          <p:nvPr/>
        </p:nvSpPr>
        <p:spPr>
          <a:xfrm>
            <a:off x="4081300" y="3121875"/>
            <a:ext cx="2364000" cy="6318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Teacher’s Interaction required 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(e.g. consulting skill testing)</a:t>
            </a:r>
            <a:endParaRPr sz="1200">
              <a:solidFill>
                <a:srgbClr val="434343"/>
              </a:solidFill>
            </a:endParaRPr>
          </a:p>
        </p:txBody>
      </p:sp>
      <p:cxnSp>
        <p:nvCxnSpPr>
          <p:cNvPr id="454" name="Google Shape;454;p51"/>
          <p:cNvCxnSpPr/>
          <p:nvPr/>
        </p:nvCxnSpPr>
        <p:spPr>
          <a:xfrm>
            <a:off x="6042100" y="1203575"/>
            <a:ext cx="80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55" name="Google Shape;455;p51"/>
          <p:cNvSpPr txBox="1"/>
          <p:nvPr/>
        </p:nvSpPr>
        <p:spPr>
          <a:xfrm>
            <a:off x="6900450" y="1009025"/>
            <a:ext cx="14010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Moodle/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Turnitin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6" name="Google Shape;456;p51"/>
          <p:cNvCxnSpPr/>
          <p:nvPr/>
        </p:nvCxnSpPr>
        <p:spPr>
          <a:xfrm>
            <a:off x="5878300" y="1852088"/>
            <a:ext cx="96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57" name="Google Shape;457;p51"/>
          <p:cNvSpPr txBox="1"/>
          <p:nvPr/>
        </p:nvSpPr>
        <p:spPr>
          <a:xfrm>
            <a:off x="6900450" y="1657550"/>
            <a:ext cx="17208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Zoom/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Video filming + Moodle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8" name="Google Shape;458;p51"/>
          <p:cNvCxnSpPr/>
          <p:nvPr/>
        </p:nvCxnSpPr>
        <p:spPr>
          <a:xfrm>
            <a:off x="6106600" y="2548475"/>
            <a:ext cx="7023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59" name="Google Shape;459;p51"/>
          <p:cNvSpPr txBox="1"/>
          <p:nvPr/>
        </p:nvSpPr>
        <p:spPr>
          <a:xfrm>
            <a:off x="6900450" y="2353913"/>
            <a:ext cx="17208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Zoom/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Video filming + Moodle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51"/>
          <p:cNvSpPr txBox="1"/>
          <p:nvPr/>
        </p:nvSpPr>
        <p:spPr>
          <a:xfrm>
            <a:off x="6941700" y="3205625"/>
            <a:ext cx="17208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Zoom/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Video filming + Moodle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1" name="Google Shape;461;p51"/>
          <p:cNvCxnSpPr/>
          <p:nvPr/>
        </p:nvCxnSpPr>
        <p:spPr>
          <a:xfrm>
            <a:off x="6102625" y="4291100"/>
            <a:ext cx="79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62" name="Google Shape;462;p51"/>
          <p:cNvSpPr txBox="1"/>
          <p:nvPr/>
        </p:nvSpPr>
        <p:spPr>
          <a:xfrm>
            <a:off x="6900450" y="4096550"/>
            <a:ext cx="17208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Proctoring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(OLEX + Zoom)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51"/>
          <p:cNvSpPr txBox="1"/>
          <p:nvPr/>
        </p:nvSpPr>
        <p:spPr>
          <a:xfrm>
            <a:off x="292150" y="4702700"/>
            <a:ext cx="35559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Full Version: How to Transfer to Online Assessment </a:t>
            </a:r>
            <a:endParaRPr sz="1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4" name="Google Shape;464;p51"/>
          <p:cNvCxnSpPr/>
          <p:nvPr/>
        </p:nvCxnSpPr>
        <p:spPr>
          <a:xfrm>
            <a:off x="6502338" y="3403713"/>
            <a:ext cx="39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65" name="Google Shape;465;p51"/>
          <p:cNvSpPr txBox="1"/>
          <p:nvPr/>
        </p:nvSpPr>
        <p:spPr>
          <a:xfrm>
            <a:off x="749800" y="572750"/>
            <a:ext cx="17208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Online Assessment</a:t>
            </a:r>
            <a:endParaRPr sz="1600" b="1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2"/>
          <p:cNvSpPr txBox="1"/>
          <p:nvPr/>
        </p:nvSpPr>
        <p:spPr>
          <a:xfrm>
            <a:off x="696000" y="380975"/>
            <a:ext cx="4759200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For further questions:</a:t>
            </a:r>
            <a:endParaRPr sz="3600"/>
          </a:p>
        </p:txBody>
      </p:sp>
      <p:sp>
        <p:nvSpPr>
          <p:cNvPr id="471" name="Google Shape;471;p52"/>
          <p:cNvSpPr txBox="1">
            <a:spLocks noGrp="1"/>
          </p:cNvSpPr>
          <p:nvPr>
            <p:ph type="subTitle" idx="4294967295"/>
          </p:nvPr>
        </p:nvSpPr>
        <p:spPr>
          <a:xfrm>
            <a:off x="2900550" y="1259725"/>
            <a:ext cx="5073300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Ms. Crystal Luo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crystal@teli.hku.hk</a:t>
            </a:r>
            <a:br>
              <a:rPr lang="en" sz="2000"/>
            </a:br>
            <a:r>
              <a:rPr lang="en" sz="2000"/>
              <a:t>Technology-Enriched Learning Initiative</a:t>
            </a:r>
            <a:endParaRPr sz="2000"/>
          </a:p>
        </p:txBody>
      </p:sp>
      <p:sp>
        <p:nvSpPr>
          <p:cNvPr id="472" name="Google Shape;472;p52"/>
          <p:cNvSpPr txBox="1">
            <a:spLocks noGrp="1"/>
          </p:cNvSpPr>
          <p:nvPr>
            <p:ph type="subTitle" idx="4294967295"/>
          </p:nvPr>
        </p:nvSpPr>
        <p:spPr>
          <a:xfrm>
            <a:off x="2900550" y="3097425"/>
            <a:ext cx="5336700" cy="13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Dr. Leon Lei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culei@teli.hku.hk</a:t>
            </a:r>
            <a:br>
              <a:rPr lang="en" sz="2000"/>
            </a:br>
            <a:r>
              <a:rPr lang="en" sz="2000"/>
              <a:t>Technology-Enriched Learning Initiative</a:t>
            </a:r>
            <a:endParaRPr sz="2000"/>
          </a:p>
        </p:txBody>
      </p:sp>
      <p:pic>
        <p:nvPicPr>
          <p:cNvPr id="473" name="Google Shape;473;p52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834150" y="3071936"/>
            <a:ext cx="1394100" cy="1392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4" name="Google Shape;47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233" y="1301122"/>
            <a:ext cx="1394100" cy="1394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ctrTitle" idx="4294967295"/>
          </p:nvPr>
        </p:nvSpPr>
        <p:spPr>
          <a:xfrm>
            <a:off x="559650" y="1377400"/>
            <a:ext cx="8024700" cy="27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From Face-to-face Assessment </a:t>
            </a:r>
            <a:endParaRPr sz="43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to </a:t>
            </a:r>
            <a:endParaRPr sz="43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Online Assessment </a:t>
            </a:r>
            <a:endParaRPr sz="43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rgbClr val="FFFFFF"/>
              </a:solidFill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0" y="0"/>
            <a:ext cx="9144000" cy="48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1339050" y="-25050"/>
            <a:ext cx="6469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Link to the slide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:      </a:t>
            </a:r>
            <a:r>
              <a:rPr lang="en" sz="1700" b="1" u="sng">
                <a:latin typeface="Lato"/>
                <a:ea typeface="Lato"/>
                <a:cs typeface="Lato"/>
                <a:sym typeface="Lato"/>
              </a:rPr>
              <a:t>bit.ly/OnlineAssessmentFramework</a:t>
            </a:r>
            <a:endParaRPr sz="1700" b="1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Google Shape;158;p21"/>
          <p:cNvCxnSpPr>
            <a:stCxn id="159" idx="3"/>
          </p:cNvCxnSpPr>
          <p:nvPr/>
        </p:nvCxnSpPr>
        <p:spPr>
          <a:xfrm>
            <a:off x="1168450" y="2974325"/>
            <a:ext cx="638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" name="Google Shape;160;p21"/>
          <p:cNvCxnSpPr>
            <a:endCxn id="161" idx="2"/>
          </p:cNvCxnSpPr>
          <p:nvPr/>
        </p:nvCxnSpPr>
        <p:spPr>
          <a:xfrm rot="10800000" flipH="1">
            <a:off x="5179500" y="1159650"/>
            <a:ext cx="2100" cy="338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" name="Google Shape;162;p21"/>
          <p:cNvSpPr txBox="1"/>
          <p:nvPr/>
        </p:nvSpPr>
        <p:spPr>
          <a:xfrm>
            <a:off x="7609725" y="2658425"/>
            <a:ext cx="723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Online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444550" y="2658425"/>
            <a:ext cx="723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F2F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722425" y="710550"/>
            <a:ext cx="18915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Previous setting</a:t>
            </a:r>
            <a:endParaRPr sz="1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3280100" y="1599875"/>
            <a:ext cx="1720800" cy="5361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Oral Test 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(e.g. presentation)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5376700" y="2264250"/>
            <a:ext cx="2037900" cy="5361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Autonomously Testing</a:t>
            </a:r>
            <a:endParaRPr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(e.g. essay, project)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3280100" y="2264250"/>
            <a:ext cx="1720800" cy="5361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Hands-on Test 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(e.g. lab)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1286800" y="2264250"/>
            <a:ext cx="1814700" cy="5361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Third party involved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(e.g. field trip)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4162650" y="527850"/>
            <a:ext cx="2037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Allowed to access resource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4237875" y="4477050"/>
            <a:ext cx="2037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Restricted to access resource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2435400" y="3061325"/>
            <a:ext cx="2565600" cy="6777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Teacher’s Interaction required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(e.g. clinical skill testing)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2963000" y="3826025"/>
            <a:ext cx="2037900" cy="6777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Autonomously testing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(e.g. close book test)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292150" y="4702700"/>
            <a:ext cx="35559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Full Version: How to Transfer to Online Assessment </a:t>
            </a:r>
            <a:endParaRPr sz="1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22"/>
          <p:cNvCxnSpPr>
            <a:endCxn id="177" idx="1"/>
          </p:cNvCxnSpPr>
          <p:nvPr/>
        </p:nvCxnSpPr>
        <p:spPr>
          <a:xfrm>
            <a:off x="787425" y="2974325"/>
            <a:ext cx="7355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" name="Google Shape;178;p22"/>
          <p:cNvCxnSpPr/>
          <p:nvPr/>
        </p:nvCxnSpPr>
        <p:spPr>
          <a:xfrm rot="10800000" flipH="1">
            <a:off x="3807900" y="1083450"/>
            <a:ext cx="2100" cy="345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22"/>
          <p:cNvSpPr txBox="1"/>
          <p:nvPr/>
        </p:nvSpPr>
        <p:spPr>
          <a:xfrm>
            <a:off x="8143125" y="2658425"/>
            <a:ext cx="723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Online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215950" y="2658425"/>
            <a:ext cx="723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F2F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4081300" y="1584038"/>
            <a:ext cx="1720800" cy="5361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Oral Test  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(e.g. presentation)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4081300" y="935525"/>
            <a:ext cx="1884600" cy="5361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Autonomously Testing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(e.g. essay, project)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1037900" y="2224275"/>
            <a:ext cx="2439000" cy="631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Hands-on Test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(cannot lend equipment,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e.g. chemistry lab)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1645700" y="1490825"/>
            <a:ext cx="1814700" cy="631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Third party involved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(e.g. field trip)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2714850" y="451650"/>
            <a:ext cx="2037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Allowed to access resource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3171075" y="4477050"/>
            <a:ext cx="2037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Restricted to access resource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/>
          <p:nvPr/>
        </p:nvSpPr>
        <p:spPr>
          <a:xfrm>
            <a:off x="4116250" y="3901225"/>
            <a:ext cx="1814700" cy="6318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Autonomously testing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(e.g. close book test)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4064800" y="2232575"/>
            <a:ext cx="1965600" cy="6318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Hands-on Test  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(can lend equipment, 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e.g. hardware lab)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188" name="Google Shape;188;p22"/>
          <p:cNvSpPr/>
          <p:nvPr/>
        </p:nvSpPr>
        <p:spPr>
          <a:xfrm>
            <a:off x="911325" y="3098925"/>
            <a:ext cx="2565600" cy="6777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Teacher’s Interaction required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(e.g. clinical skill testing)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4081300" y="3121875"/>
            <a:ext cx="2364000" cy="6318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Teacher’s Interaction required 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(e.g. consulting skill testing)</a:t>
            </a:r>
            <a:endParaRPr sz="1200">
              <a:solidFill>
                <a:srgbClr val="434343"/>
              </a:solidFill>
            </a:endParaRPr>
          </a:p>
        </p:txBody>
      </p:sp>
      <p:cxnSp>
        <p:nvCxnSpPr>
          <p:cNvPr id="190" name="Google Shape;190;p22"/>
          <p:cNvCxnSpPr/>
          <p:nvPr/>
        </p:nvCxnSpPr>
        <p:spPr>
          <a:xfrm>
            <a:off x="6042100" y="1203575"/>
            <a:ext cx="80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91" name="Google Shape;191;p22"/>
          <p:cNvSpPr txBox="1"/>
          <p:nvPr/>
        </p:nvSpPr>
        <p:spPr>
          <a:xfrm>
            <a:off x="6900450" y="1009025"/>
            <a:ext cx="14010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Moodle/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Turnitin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22"/>
          <p:cNvCxnSpPr/>
          <p:nvPr/>
        </p:nvCxnSpPr>
        <p:spPr>
          <a:xfrm>
            <a:off x="5878300" y="1852088"/>
            <a:ext cx="96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93" name="Google Shape;193;p22"/>
          <p:cNvSpPr txBox="1"/>
          <p:nvPr/>
        </p:nvSpPr>
        <p:spPr>
          <a:xfrm>
            <a:off x="6900450" y="1657550"/>
            <a:ext cx="17208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Zoom/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Video filming + Moodle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4" name="Google Shape;194;p22"/>
          <p:cNvCxnSpPr/>
          <p:nvPr/>
        </p:nvCxnSpPr>
        <p:spPr>
          <a:xfrm>
            <a:off x="6106600" y="2548475"/>
            <a:ext cx="7023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95" name="Google Shape;195;p22"/>
          <p:cNvSpPr txBox="1"/>
          <p:nvPr/>
        </p:nvSpPr>
        <p:spPr>
          <a:xfrm>
            <a:off x="6900450" y="2353913"/>
            <a:ext cx="17208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Zoom/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Video filming + Moodle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6941700" y="3205625"/>
            <a:ext cx="17208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Zoom/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Video filming + Moodle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22"/>
          <p:cNvCxnSpPr/>
          <p:nvPr/>
        </p:nvCxnSpPr>
        <p:spPr>
          <a:xfrm>
            <a:off x="6102625" y="4291100"/>
            <a:ext cx="79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98" name="Google Shape;198;p22"/>
          <p:cNvSpPr txBox="1"/>
          <p:nvPr/>
        </p:nvSpPr>
        <p:spPr>
          <a:xfrm>
            <a:off x="6900450" y="4096550"/>
            <a:ext cx="17208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Proctoring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(OLEX + Zoom)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292150" y="4702700"/>
            <a:ext cx="35559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Full Version: How to Transfer to Online Assessment </a:t>
            </a:r>
            <a:endParaRPr sz="1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749800" y="572750"/>
            <a:ext cx="17208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Online Assessment</a:t>
            </a:r>
            <a:endParaRPr sz="1600" b="1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22"/>
          <p:cNvCxnSpPr/>
          <p:nvPr/>
        </p:nvCxnSpPr>
        <p:spPr>
          <a:xfrm>
            <a:off x="6502338" y="3403713"/>
            <a:ext cx="39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02" name="Google Shape;202;p22"/>
          <p:cNvSpPr/>
          <p:nvPr/>
        </p:nvSpPr>
        <p:spPr>
          <a:xfrm>
            <a:off x="787425" y="1490826"/>
            <a:ext cx="2814000" cy="1385100"/>
          </a:xfrm>
          <a:prstGeom prst="rect">
            <a:avLst/>
          </a:prstGeom>
          <a:solidFill>
            <a:srgbClr val="FFFFFF">
              <a:alpha val="91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2"/>
          <p:cNvSpPr/>
          <p:nvPr/>
        </p:nvSpPr>
        <p:spPr>
          <a:xfrm>
            <a:off x="850400" y="3086874"/>
            <a:ext cx="2814000" cy="1204200"/>
          </a:xfrm>
          <a:prstGeom prst="rect">
            <a:avLst/>
          </a:prstGeom>
          <a:solidFill>
            <a:srgbClr val="FFFFFF">
              <a:alpha val="91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3"/>
          <p:cNvCxnSpPr>
            <a:endCxn id="209" idx="1"/>
          </p:cNvCxnSpPr>
          <p:nvPr/>
        </p:nvCxnSpPr>
        <p:spPr>
          <a:xfrm>
            <a:off x="787425" y="2974325"/>
            <a:ext cx="7355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210;p23"/>
          <p:cNvCxnSpPr/>
          <p:nvPr/>
        </p:nvCxnSpPr>
        <p:spPr>
          <a:xfrm rot="10800000" flipH="1">
            <a:off x="3807900" y="1083450"/>
            <a:ext cx="2100" cy="345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9" name="Google Shape;209;p23"/>
          <p:cNvSpPr txBox="1"/>
          <p:nvPr/>
        </p:nvSpPr>
        <p:spPr>
          <a:xfrm>
            <a:off x="8143125" y="2658425"/>
            <a:ext cx="723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Online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215950" y="2658425"/>
            <a:ext cx="723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F2F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4081300" y="1584038"/>
            <a:ext cx="1720800" cy="5361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Oral Test  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(e.g. presentation)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213" name="Google Shape;213;p23"/>
          <p:cNvSpPr/>
          <p:nvPr/>
        </p:nvSpPr>
        <p:spPr>
          <a:xfrm>
            <a:off x="4081300" y="935525"/>
            <a:ext cx="1884600" cy="5361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Autonomously Testing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(e.g. essay, project)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1037900" y="2224275"/>
            <a:ext cx="2439000" cy="631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Hands-on Test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(cannot lend equipment,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e.g. chemistry lab)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1645700" y="1490825"/>
            <a:ext cx="1814700" cy="631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Third party involved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(e.g. field trip)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216" name="Google Shape;216;p23"/>
          <p:cNvSpPr txBox="1"/>
          <p:nvPr/>
        </p:nvSpPr>
        <p:spPr>
          <a:xfrm>
            <a:off x="2714850" y="451650"/>
            <a:ext cx="2037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Allowed to access resource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3171075" y="4477050"/>
            <a:ext cx="20379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Restricted to access resource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4116250" y="3901225"/>
            <a:ext cx="1814700" cy="6318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Autonomously testing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(e.g. close book test)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4064800" y="2232575"/>
            <a:ext cx="1965600" cy="6318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Hands-on Test  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(can lend equipment, 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e.g. hardware lab)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911325" y="3098925"/>
            <a:ext cx="2565600" cy="6777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Teacher’s Interaction required 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34343"/>
                </a:solidFill>
              </a:rPr>
              <a:t>(e.g. clinical skill testing)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4081300" y="3121875"/>
            <a:ext cx="2364000" cy="631800"/>
          </a:xfrm>
          <a:prstGeom prst="roundRect">
            <a:avLst>
              <a:gd name="adj" fmla="val 16667"/>
            </a:avLst>
          </a:prstGeom>
          <a:solidFill>
            <a:srgbClr val="EBF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Teacher’s Interaction required </a:t>
            </a:r>
            <a:endParaRPr sz="12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(e.g. consulting skill testing)</a:t>
            </a:r>
            <a:endParaRPr sz="1200">
              <a:solidFill>
                <a:srgbClr val="434343"/>
              </a:solidFill>
            </a:endParaRPr>
          </a:p>
        </p:txBody>
      </p:sp>
      <p:cxnSp>
        <p:nvCxnSpPr>
          <p:cNvPr id="222" name="Google Shape;222;p23"/>
          <p:cNvCxnSpPr/>
          <p:nvPr/>
        </p:nvCxnSpPr>
        <p:spPr>
          <a:xfrm>
            <a:off x="6042100" y="1203575"/>
            <a:ext cx="80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23" name="Google Shape;223;p23"/>
          <p:cNvSpPr txBox="1"/>
          <p:nvPr/>
        </p:nvSpPr>
        <p:spPr>
          <a:xfrm>
            <a:off x="6900450" y="1009025"/>
            <a:ext cx="14010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Moodle/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Turnitin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" name="Google Shape;224;p23"/>
          <p:cNvCxnSpPr/>
          <p:nvPr/>
        </p:nvCxnSpPr>
        <p:spPr>
          <a:xfrm>
            <a:off x="5878300" y="1852088"/>
            <a:ext cx="96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25" name="Google Shape;225;p23"/>
          <p:cNvSpPr txBox="1"/>
          <p:nvPr/>
        </p:nvSpPr>
        <p:spPr>
          <a:xfrm>
            <a:off x="6900450" y="1657550"/>
            <a:ext cx="17208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Zoom/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Video filming + Moodle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6" name="Google Shape;226;p23"/>
          <p:cNvCxnSpPr/>
          <p:nvPr/>
        </p:nvCxnSpPr>
        <p:spPr>
          <a:xfrm>
            <a:off x="6106600" y="2548475"/>
            <a:ext cx="7023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27" name="Google Shape;227;p23"/>
          <p:cNvSpPr txBox="1"/>
          <p:nvPr/>
        </p:nvSpPr>
        <p:spPr>
          <a:xfrm>
            <a:off x="6900450" y="2353913"/>
            <a:ext cx="17208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Zoom/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Video filming + Moodle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3"/>
          <p:cNvSpPr txBox="1"/>
          <p:nvPr/>
        </p:nvSpPr>
        <p:spPr>
          <a:xfrm>
            <a:off x="6941700" y="3205625"/>
            <a:ext cx="17208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Zoom/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Video filming + Moodle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23"/>
          <p:cNvCxnSpPr/>
          <p:nvPr/>
        </p:nvCxnSpPr>
        <p:spPr>
          <a:xfrm>
            <a:off x="6102625" y="4291100"/>
            <a:ext cx="79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0" name="Google Shape;230;p23"/>
          <p:cNvSpPr txBox="1"/>
          <p:nvPr/>
        </p:nvSpPr>
        <p:spPr>
          <a:xfrm>
            <a:off x="6900450" y="4096550"/>
            <a:ext cx="17208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Proctoring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(OLEX + Zoom)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3"/>
          <p:cNvSpPr txBox="1"/>
          <p:nvPr/>
        </p:nvSpPr>
        <p:spPr>
          <a:xfrm>
            <a:off x="292150" y="4702700"/>
            <a:ext cx="35559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Full Version: How to Transfer to Online Assessment </a:t>
            </a:r>
            <a:endParaRPr sz="1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3"/>
          <p:cNvSpPr txBox="1"/>
          <p:nvPr/>
        </p:nvSpPr>
        <p:spPr>
          <a:xfrm>
            <a:off x="749800" y="572750"/>
            <a:ext cx="17208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Online Assessment</a:t>
            </a:r>
            <a:endParaRPr sz="1600" b="1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3" name="Google Shape;233;p23"/>
          <p:cNvCxnSpPr/>
          <p:nvPr/>
        </p:nvCxnSpPr>
        <p:spPr>
          <a:xfrm>
            <a:off x="6502338" y="3403713"/>
            <a:ext cx="39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4" name="Google Shape;234;p23"/>
          <p:cNvSpPr/>
          <p:nvPr/>
        </p:nvSpPr>
        <p:spPr>
          <a:xfrm>
            <a:off x="787425" y="1490826"/>
            <a:ext cx="2814000" cy="1385100"/>
          </a:xfrm>
          <a:prstGeom prst="rect">
            <a:avLst/>
          </a:prstGeom>
          <a:solidFill>
            <a:srgbClr val="FFFFFF">
              <a:alpha val="91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3"/>
          <p:cNvSpPr/>
          <p:nvPr/>
        </p:nvSpPr>
        <p:spPr>
          <a:xfrm>
            <a:off x="850400" y="3086874"/>
            <a:ext cx="2814000" cy="1204200"/>
          </a:xfrm>
          <a:prstGeom prst="rect">
            <a:avLst/>
          </a:prstGeom>
          <a:solidFill>
            <a:srgbClr val="FFFFFF">
              <a:alpha val="91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3"/>
          <p:cNvSpPr/>
          <p:nvPr/>
        </p:nvSpPr>
        <p:spPr>
          <a:xfrm>
            <a:off x="4081300" y="935525"/>
            <a:ext cx="4719900" cy="1940400"/>
          </a:xfrm>
          <a:prstGeom prst="rect">
            <a:avLst/>
          </a:prstGeom>
          <a:solidFill>
            <a:srgbClr val="FFFFFF">
              <a:alpha val="91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3"/>
          <p:cNvSpPr/>
          <p:nvPr/>
        </p:nvSpPr>
        <p:spPr>
          <a:xfrm>
            <a:off x="4081300" y="3122475"/>
            <a:ext cx="4719900" cy="631800"/>
          </a:xfrm>
          <a:prstGeom prst="rect">
            <a:avLst/>
          </a:prstGeom>
          <a:solidFill>
            <a:srgbClr val="FFFFFF">
              <a:alpha val="91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3"/>
          <p:cNvSpPr/>
          <p:nvPr/>
        </p:nvSpPr>
        <p:spPr>
          <a:xfrm>
            <a:off x="4024525" y="3749825"/>
            <a:ext cx="4504200" cy="848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>
            <a:spLocks noGrp="1"/>
          </p:cNvSpPr>
          <p:nvPr>
            <p:ph type="ctrTitle" idx="4294967295"/>
          </p:nvPr>
        </p:nvSpPr>
        <p:spPr>
          <a:xfrm>
            <a:off x="559650" y="1976600"/>
            <a:ext cx="8024700" cy="22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Comments and Concerns</a:t>
            </a:r>
            <a:endParaRPr sz="43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From Students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0" y="0"/>
            <a:ext cx="9144000" cy="48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"/>
          <p:cNvSpPr txBox="1"/>
          <p:nvPr/>
        </p:nvSpPr>
        <p:spPr>
          <a:xfrm>
            <a:off x="1339050" y="-25050"/>
            <a:ext cx="6469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Link to the slide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:      </a:t>
            </a:r>
            <a:r>
              <a:rPr lang="en" sz="1700" b="1" u="sng">
                <a:latin typeface="Lato"/>
                <a:ea typeface="Lato"/>
                <a:cs typeface="Lato"/>
                <a:sym typeface="Lato"/>
              </a:rPr>
              <a:t>bit.ly/OnlineAssessmentFramework</a:t>
            </a:r>
            <a:endParaRPr sz="1700" b="1"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care (a lot) about assessments</a:t>
            </a:r>
            <a:endParaRPr/>
          </a:p>
        </p:txBody>
      </p:sp>
      <p:sp>
        <p:nvSpPr>
          <p:cNvPr id="251" name="Google Shape;251;p25"/>
          <p:cNvSpPr txBox="1">
            <a:spLocks noGrp="1"/>
          </p:cNvSpPr>
          <p:nvPr>
            <p:ph type="body" idx="1"/>
          </p:nvPr>
        </p:nvSpPr>
        <p:spPr>
          <a:xfrm>
            <a:off x="653250" y="2078875"/>
            <a:ext cx="8151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April: Survey on Study Concerns Arising from the Switch to Online Learning (AAO)</a:t>
            </a:r>
            <a:endParaRPr sz="1800">
              <a:solidFill>
                <a:schemeClr val="accent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</a:pPr>
            <a:r>
              <a:rPr lang="en" sz="1800">
                <a:solidFill>
                  <a:schemeClr val="accent3"/>
                </a:solidFill>
              </a:rPr>
              <a:t>843 comments</a:t>
            </a:r>
            <a:endParaRPr sz="1800">
              <a:solidFill>
                <a:schemeClr val="accent3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Survey on Advising Needs (AAO)</a:t>
            </a:r>
            <a:endParaRPr/>
          </a:p>
        </p:txBody>
      </p:sp>
      <p:sp>
        <p:nvSpPr>
          <p:cNvPr id="257" name="Google Shape;257;p26"/>
          <p:cNvSpPr txBox="1">
            <a:spLocks noGrp="1"/>
          </p:cNvSpPr>
          <p:nvPr>
            <p:ph type="body" idx="1"/>
          </p:nvPr>
        </p:nvSpPr>
        <p:spPr>
          <a:xfrm>
            <a:off x="729450" y="1843800"/>
            <a:ext cx="7688700" cy="19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Is there anything that you wish to consult an adviser due to the switch to online teaching this semester? (843 replies - April)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8" name="Google Shape;2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812" y="2557276"/>
            <a:ext cx="7141776" cy="17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6"/>
          <p:cNvSpPr/>
          <p:nvPr/>
        </p:nvSpPr>
        <p:spPr>
          <a:xfrm>
            <a:off x="969275" y="3252275"/>
            <a:ext cx="7141800" cy="467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6"/>
          <p:cNvSpPr txBox="1"/>
          <p:nvPr/>
        </p:nvSpPr>
        <p:spPr>
          <a:xfrm>
            <a:off x="803675" y="4353700"/>
            <a:ext cx="74943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Group projects (Letter grade or Pass/Fail), internship, exchange, PG studies...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1255</Words>
  <Application>Microsoft Macintosh PowerPoint</Application>
  <PresentationFormat>On-screen Show (16:9)</PresentationFormat>
  <Paragraphs>270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Raleway</vt:lpstr>
      <vt:lpstr>Roboto</vt:lpstr>
      <vt:lpstr>Calibri</vt:lpstr>
      <vt:lpstr>Lato</vt:lpstr>
      <vt:lpstr>Arial</vt:lpstr>
      <vt:lpstr>Streamline</vt:lpstr>
      <vt:lpstr>Frameworks for Online Assessment  </vt:lpstr>
      <vt:lpstr>In the next 10 mins... </vt:lpstr>
      <vt:lpstr>From Face-to-face Assessment  to  Online Assessment  </vt:lpstr>
      <vt:lpstr>PowerPoint Presentation</vt:lpstr>
      <vt:lpstr>PowerPoint Presentation</vt:lpstr>
      <vt:lpstr>PowerPoint Presentation</vt:lpstr>
      <vt:lpstr>Comments and Concerns From Students</vt:lpstr>
      <vt:lpstr>Students care (a lot) about assessments</vt:lpstr>
      <vt:lpstr>Student Survey on Advising Needs (AAO)</vt:lpstr>
      <vt:lpstr>Students care (a lot) about assessments</vt:lpstr>
      <vt:lpstr>- Technical       Difficulties  - Privacy     Concerns   </vt:lpstr>
      <vt:lpstr>Unfairness - Technical Difficulties</vt:lpstr>
      <vt:lpstr>“When we do handwriting exam, we cannot pay attention to the camera, hence, we may not find ourselves lose the connect when the network goes wrong….”  “If I need to keep an eye on the my internet connection, I cannot fully focus on my exam…”  “I don’t have a big enough table that meets the requirements...”                                                                                                                                     - students comments </vt:lpstr>
      <vt:lpstr>Privacy Concerns</vt:lpstr>
      <vt:lpstr>“Where will the recording video be stored? For how long? And will it be password encrypted?  “Can participants see each other’s home in the zoom meeting?”  - students comments                          </vt:lpstr>
      <vt:lpstr>Insights  and  Suggestions</vt:lpstr>
      <vt:lpstr>Insights and Suggestions</vt:lpstr>
      <vt:lpstr>Be more Creative</vt:lpstr>
      <vt:lpstr>Hints of Mitigating Cheating</vt:lpstr>
      <vt:lpstr>PowerPoint Presentation</vt:lpstr>
      <vt:lpstr>Hints of Mitigating Cheating</vt:lpstr>
      <vt:lpstr>Hints of Mitigating Cheating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Frameworks for Online Assessment  </dc:title>
  <cp:lastModifiedBy>crystal9</cp:lastModifiedBy>
  <cp:revision>5</cp:revision>
  <dcterms:modified xsi:type="dcterms:W3CDTF">2020-05-13T09:50:01Z</dcterms:modified>
</cp:coreProperties>
</file>