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60" r:id="rId3"/>
    <p:sldId id="261" r:id="rId4"/>
    <p:sldId id="269" r:id="rId5"/>
    <p:sldId id="274" r:id="rId6"/>
    <p:sldId id="265" r:id="rId7"/>
    <p:sldId id="266" r:id="rId8"/>
    <p:sldId id="267" r:id="rId9"/>
    <p:sldId id="264" r:id="rId10"/>
    <p:sldId id="259" r:id="rId11"/>
    <p:sldId id="257" r:id="rId12"/>
    <p:sldId id="268" r:id="rId13"/>
    <p:sldId id="270" r:id="rId14"/>
    <p:sldId id="271" r:id="rId15"/>
    <p:sldId id="272" r:id="rId16"/>
    <p:sldId id="273" r:id="rId17"/>
    <p:sldId id="262" r:id="rId18"/>
    <p:sldId id="26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571" y="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6FCF18-E5D8-BB4B-9986-5E8AE5F838FF}" type="datetimeFigureOut">
              <a:rPr lang="en-US" smtClean="0"/>
              <a:t>2020-05-07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2FF9CBC-1424-F64C-9ECC-244A666BAA1F}" type="slidenum">
              <a:rPr lang="en-US" smtClean="0"/>
              <a:t>‹#›</a:t>
            </a:fld>
            <a:endParaRPr lang="en-US"/>
          </a:p>
        </p:txBody>
      </p:sp>
    </p:spTree>
    <p:extLst>
      <p:ext uri="{BB962C8B-B14F-4D97-AF65-F5344CB8AC3E}">
        <p14:creationId xmlns:p14="http://schemas.microsoft.com/office/powerpoint/2010/main" val="368780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6FCF18-E5D8-BB4B-9986-5E8AE5F838FF}" type="datetimeFigureOut">
              <a:rPr lang="en-US" smtClean="0"/>
              <a:t>2020-05-07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2FF9CBC-1424-F64C-9ECC-244A666BAA1F}" type="slidenum">
              <a:rPr lang="en-US" smtClean="0"/>
              <a:t>‹#›</a:t>
            </a:fld>
            <a:endParaRPr lang="en-US"/>
          </a:p>
        </p:txBody>
      </p:sp>
    </p:spTree>
    <p:extLst>
      <p:ext uri="{BB962C8B-B14F-4D97-AF65-F5344CB8AC3E}">
        <p14:creationId xmlns:p14="http://schemas.microsoft.com/office/powerpoint/2010/main" val="3930875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6FCF18-E5D8-BB4B-9986-5E8AE5F838FF}" type="datetimeFigureOut">
              <a:rPr lang="en-US" smtClean="0"/>
              <a:t>2020-05-07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2FF9CBC-1424-F64C-9ECC-244A666BAA1F}" type="slidenum">
              <a:rPr lang="en-US" smtClean="0"/>
              <a:t>‹#›</a:t>
            </a:fld>
            <a:endParaRPr lang="en-US"/>
          </a:p>
        </p:txBody>
      </p:sp>
    </p:spTree>
    <p:extLst>
      <p:ext uri="{BB962C8B-B14F-4D97-AF65-F5344CB8AC3E}">
        <p14:creationId xmlns:p14="http://schemas.microsoft.com/office/powerpoint/2010/main" val="3964343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6FCF18-E5D8-BB4B-9986-5E8AE5F838FF}" type="datetimeFigureOut">
              <a:rPr lang="en-US" smtClean="0"/>
              <a:t>2020-05-07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2FF9CBC-1424-F64C-9ECC-244A666BAA1F}"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956381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6FCF18-E5D8-BB4B-9986-5E8AE5F838FF}" type="datetimeFigureOut">
              <a:rPr lang="en-US" smtClean="0"/>
              <a:t>2020-05-07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2FF9CBC-1424-F64C-9ECC-244A666BAA1F}" type="slidenum">
              <a:rPr lang="en-US" smtClean="0"/>
              <a:t>‹#›</a:t>
            </a:fld>
            <a:endParaRPr lang="en-US"/>
          </a:p>
        </p:txBody>
      </p:sp>
    </p:spTree>
    <p:extLst>
      <p:ext uri="{BB962C8B-B14F-4D97-AF65-F5344CB8AC3E}">
        <p14:creationId xmlns:p14="http://schemas.microsoft.com/office/powerpoint/2010/main" val="318399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36FCF18-E5D8-BB4B-9986-5E8AE5F838FF}" type="datetimeFigureOut">
              <a:rPr lang="en-US" smtClean="0"/>
              <a:t>2020-05-07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FF9CBC-1424-F64C-9ECC-244A666BAA1F}" type="slidenum">
              <a:rPr lang="en-US" smtClean="0"/>
              <a:t>‹#›</a:t>
            </a:fld>
            <a:endParaRPr lang="en-US"/>
          </a:p>
        </p:txBody>
      </p:sp>
    </p:spTree>
    <p:extLst>
      <p:ext uri="{BB962C8B-B14F-4D97-AF65-F5344CB8AC3E}">
        <p14:creationId xmlns:p14="http://schemas.microsoft.com/office/powerpoint/2010/main" val="2030701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36FCF18-E5D8-BB4B-9986-5E8AE5F838FF}" type="datetimeFigureOut">
              <a:rPr lang="en-US" smtClean="0"/>
              <a:t>2020-05-07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FF9CBC-1424-F64C-9ECC-244A666BAA1F}" type="slidenum">
              <a:rPr lang="en-US" smtClean="0"/>
              <a:t>‹#›</a:t>
            </a:fld>
            <a:endParaRPr lang="en-US"/>
          </a:p>
        </p:txBody>
      </p:sp>
    </p:spTree>
    <p:extLst>
      <p:ext uri="{BB962C8B-B14F-4D97-AF65-F5344CB8AC3E}">
        <p14:creationId xmlns:p14="http://schemas.microsoft.com/office/powerpoint/2010/main" val="2628618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6FCF18-E5D8-BB4B-9986-5E8AE5F838FF}" type="datetimeFigureOut">
              <a:rPr lang="en-US" smtClean="0"/>
              <a:t>2020-05-07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F9CBC-1424-F64C-9ECC-244A666BAA1F}" type="slidenum">
              <a:rPr lang="en-US" smtClean="0"/>
              <a:t>‹#›</a:t>
            </a:fld>
            <a:endParaRPr lang="en-US"/>
          </a:p>
        </p:txBody>
      </p:sp>
    </p:spTree>
    <p:extLst>
      <p:ext uri="{BB962C8B-B14F-4D97-AF65-F5344CB8AC3E}">
        <p14:creationId xmlns:p14="http://schemas.microsoft.com/office/powerpoint/2010/main" val="4011148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A36FCF18-E5D8-BB4B-9986-5E8AE5F838FF}" type="datetimeFigureOut">
              <a:rPr lang="en-US" smtClean="0"/>
              <a:t>2020-05-07</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2FF9CBC-1424-F64C-9ECC-244A666BAA1F}" type="slidenum">
              <a:rPr lang="en-US" smtClean="0"/>
              <a:t>‹#›</a:t>
            </a:fld>
            <a:endParaRPr lang="en-US"/>
          </a:p>
        </p:txBody>
      </p:sp>
    </p:spTree>
    <p:extLst>
      <p:ext uri="{BB962C8B-B14F-4D97-AF65-F5344CB8AC3E}">
        <p14:creationId xmlns:p14="http://schemas.microsoft.com/office/powerpoint/2010/main" val="197535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6FCF18-E5D8-BB4B-9986-5E8AE5F838FF}" type="datetimeFigureOut">
              <a:rPr lang="en-US" smtClean="0"/>
              <a:t>2020-05-07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F9CBC-1424-F64C-9ECC-244A666BAA1F}" type="slidenum">
              <a:rPr lang="en-US" smtClean="0"/>
              <a:t>‹#›</a:t>
            </a:fld>
            <a:endParaRPr lang="en-US"/>
          </a:p>
        </p:txBody>
      </p:sp>
    </p:spTree>
    <p:extLst>
      <p:ext uri="{BB962C8B-B14F-4D97-AF65-F5344CB8AC3E}">
        <p14:creationId xmlns:p14="http://schemas.microsoft.com/office/powerpoint/2010/main" val="105100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6FCF18-E5D8-BB4B-9986-5E8AE5F838FF}" type="datetimeFigureOut">
              <a:rPr lang="en-US" smtClean="0"/>
              <a:t>2020-05-07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2FF9CBC-1424-F64C-9ECC-244A666BAA1F}" type="slidenum">
              <a:rPr lang="en-US" smtClean="0"/>
              <a:t>‹#›</a:t>
            </a:fld>
            <a:endParaRPr lang="en-US"/>
          </a:p>
        </p:txBody>
      </p:sp>
    </p:spTree>
    <p:extLst>
      <p:ext uri="{BB962C8B-B14F-4D97-AF65-F5344CB8AC3E}">
        <p14:creationId xmlns:p14="http://schemas.microsoft.com/office/powerpoint/2010/main" val="52980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6FCF18-E5D8-BB4B-9986-5E8AE5F838FF}" type="datetimeFigureOut">
              <a:rPr lang="en-US" smtClean="0"/>
              <a:t>2020-05-07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F9CBC-1424-F64C-9ECC-244A666BAA1F}" type="slidenum">
              <a:rPr lang="en-US" smtClean="0"/>
              <a:t>‹#›</a:t>
            </a:fld>
            <a:endParaRPr lang="en-US"/>
          </a:p>
        </p:txBody>
      </p:sp>
    </p:spTree>
    <p:extLst>
      <p:ext uri="{BB962C8B-B14F-4D97-AF65-F5344CB8AC3E}">
        <p14:creationId xmlns:p14="http://schemas.microsoft.com/office/powerpoint/2010/main" val="410762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6FCF18-E5D8-BB4B-9986-5E8AE5F838FF}" type="datetimeFigureOut">
              <a:rPr lang="en-US" smtClean="0"/>
              <a:t>2020-05-07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FF9CBC-1424-F64C-9ECC-244A666BAA1F}" type="slidenum">
              <a:rPr lang="en-US" smtClean="0"/>
              <a:t>‹#›</a:t>
            </a:fld>
            <a:endParaRPr lang="en-US"/>
          </a:p>
        </p:txBody>
      </p:sp>
    </p:spTree>
    <p:extLst>
      <p:ext uri="{BB962C8B-B14F-4D97-AF65-F5344CB8AC3E}">
        <p14:creationId xmlns:p14="http://schemas.microsoft.com/office/powerpoint/2010/main" val="449943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6FCF18-E5D8-BB4B-9986-5E8AE5F838FF}" type="datetimeFigureOut">
              <a:rPr lang="en-US" smtClean="0"/>
              <a:t>2020-05-07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FF9CBC-1424-F64C-9ECC-244A666BAA1F}" type="slidenum">
              <a:rPr lang="en-US" smtClean="0"/>
              <a:t>‹#›</a:t>
            </a:fld>
            <a:endParaRPr lang="en-US"/>
          </a:p>
        </p:txBody>
      </p:sp>
    </p:spTree>
    <p:extLst>
      <p:ext uri="{BB962C8B-B14F-4D97-AF65-F5344CB8AC3E}">
        <p14:creationId xmlns:p14="http://schemas.microsoft.com/office/powerpoint/2010/main" val="874940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36FCF18-E5D8-BB4B-9986-5E8AE5F838FF}" type="datetimeFigureOut">
              <a:rPr lang="en-US" smtClean="0"/>
              <a:t>2020-05-07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FF9CBC-1424-F64C-9ECC-244A666BAA1F}" type="slidenum">
              <a:rPr lang="en-US" smtClean="0"/>
              <a:t>‹#›</a:t>
            </a:fld>
            <a:endParaRPr lang="en-US"/>
          </a:p>
        </p:txBody>
      </p:sp>
    </p:spTree>
    <p:extLst>
      <p:ext uri="{BB962C8B-B14F-4D97-AF65-F5344CB8AC3E}">
        <p14:creationId xmlns:p14="http://schemas.microsoft.com/office/powerpoint/2010/main" val="1502696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6FCF18-E5D8-BB4B-9986-5E8AE5F838FF}" type="datetimeFigureOut">
              <a:rPr lang="en-US" smtClean="0"/>
              <a:t>2020-05-07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F9CBC-1424-F64C-9ECC-244A666BAA1F}" type="slidenum">
              <a:rPr lang="en-US" smtClean="0"/>
              <a:t>‹#›</a:t>
            </a:fld>
            <a:endParaRPr lang="en-US"/>
          </a:p>
        </p:txBody>
      </p:sp>
    </p:spTree>
    <p:extLst>
      <p:ext uri="{BB962C8B-B14F-4D97-AF65-F5344CB8AC3E}">
        <p14:creationId xmlns:p14="http://schemas.microsoft.com/office/powerpoint/2010/main" val="848433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6FCF18-E5D8-BB4B-9986-5E8AE5F838FF}" type="datetimeFigureOut">
              <a:rPr lang="en-US" smtClean="0"/>
              <a:t>2020-05-07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F9CBC-1424-F64C-9ECC-244A666BAA1F}" type="slidenum">
              <a:rPr lang="en-US" smtClean="0"/>
              <a:t>‹#›</a:t>
            </a:fld>
            <a:endParaRPr lang="en-US"/>
          </a:p>
        </p:txBody>
      </p:sp>
    </p:spTree>
    <p:extLst>
      <p:ext uri="{BB962C8B-B14F-4D97-AF65-F5344CB8AC3E}">
        <p14:creationId xmlns:p14="http://schemas.microsoft.com/office/powerpoint/2010/main" val="2593343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6FCF18-E5D8-BB4B-9986-5E8AE5F838FF}" type="datetimeFigureOut">
              <a:rPr lang="en-US" smtClean="0"/>
              <a:t>2020-05-07</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2FF9CBC-1424-F64C-9ECC-244A666BAA1F}" type="slidenum">
              <a:rPr lang="en-US" smtClean="0"/>
              <a:t>‹#›</a:t>
            </a:fld>
            <a:endParaRPr lang="en-US"/>
          </a:p>
        </p:txBody>
      </p:sp>
    </p:spTree>
    <p:extLst>
      <p:ext uri="{BB962C8B-B14F-4D97-AF65-F5344CB8AC3E}">
        <p14:creationId xmlns:p14="http://schemas.microsoft.com/office/powerpoint/2010/main" val="34564270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Authentic Digital Assessment </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Gina Marchetti (Arts)</a:t>
            </a:r>
          </a:p>
          <a:p>
            <a:r>
              <a:rPr lang="en-US" dirty="0" smtClean="0"/>
              <a:t>Half-Day Virtual Forum:  Online </a:t>
            </a:r>
            <a:r>
              <a:rPr lang="en-US" dirty="0" err="1" smtClean="0"/>
              <a:t>T&amp;L</a:t>
            </a:r>
            <a:r>
              <a:rPr lang="en-US" dirty="0" smtClean="0"/>
              <a:t> 2019-2020:  The HKU Experience</a:t>
            </a:r>
          </a:p>
          <a:p>
            <a:r>
              <a:rPr lang="en-US" dirty="0" smtClean="0"/>
              <a:t>Monday, May 11, 2020</a:t>
            </a:r>
            <a:endParaRPr lang="en-US" dirty="0"/>
          </a:p>
        </p:txBody>
      </p:sp>
      <p:pic>
        <p:nvPicPr>
          <p:cNvPr id="4" name="Picture 3"/>
          <p:cNvPicPr>
            <a:picLocks noChangeAspect="1"/>
          </p:cNvPicPr>
          <p:nvPr/>
        </p:nvPicPr>
        <p:blipFill>
          <a:blip r:embed="rId2"/>
          <a:stretch>
            <a:fillRect/>
          </a:stretch>
        </p:blipFill>
        <p:spPr>
          <a:xfrm>
            <a:off x="9122197" y="177553"/>
            <a:ext cx="2901463" cy="2848446"/>
          </a:xfrm>
          <a:prstGeom prst="rect">
            <a:avLst/>
          </a:prstGeom>
        </p:spPr>
      </p:pic>
    </p:spTree>
    <p:extLst>
      <p:ext uri="{BB962C8B-B14F-4D97-AF65-F5344CB8AC3E}">
        <p14:creationId xmlns:p14="http://schemas.microsoft.com/office/powerpoint/2010/main" val="4164589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 Po Chun United World College of Hong Kong</a:t>
            </a:r>
            <a:endParaRPr lang="en-US" dirty="0"/>
          </a:p>
        </p:txBody>
      </p:sp>
      <p:pic>
        <p:nvPicPr>
          <p:cNvPr id="4" name="Content Placeholder 3"/>
          <p:cNvPicPr>
            <a:picLocks noGrp="1" noChangeAspect="1"/>
          </p:cNvPicPr>
          <p:nvPr>
            <p:ph idx="1"/>
          </p:nvPr>
        </p:nvPicPr>
        <p:blipFill>
          <a:blip r:embed="rId2"/>
          <a:stretch>
            <a:fillRect/>
          </a:stretch>
        </p:blipFill>
        <p:spPr>
          <a:xfrm>
            <a:off x="1958547" y="2034959"/>
            <a:ext cx="8033793" cy="4478952"/>
          </a:xfrm>
          <a:prstGeom prst="rect">
            <a:avLst/>
          </a:prstGeom>
        </p:spPr>
      </p:pic>
    </p:spTree>
    <p:extLst>
      <p:ext uri="{BB962C8B-B14F-4D97-AF65-F5344CB8AC3E}">
        <p14:creationId xmlns:p14="http://schemas.microsoft.com/office/powerpoint/2010/main" val="1626243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xmlns="" id="{D18ACF1B-3A50-ED42-A64A-1DC32741ED74}"/>
              </a:ext>
            </a:extLst>
          </p:cNvPr>
          <p:cNvPicPr>
            <a:picLocks noChangeAspect="1"/>
          </p:cNvPicPr>
          <p:nvPr/>
        </p:nvPicPr>
        <p:blipFill>
          <a:blip r:embed="rId2"/>
          <a:stretch>
            <a:fillRect/>
          </a:stretch>
        </p:blipFill>
        <p:spPr>
          <a:xfrm>
            <a:off x="840253" y="2265852"/>
            <a:ext cx="5359601" cy="4405717"/>
          </a:xfrm>
          <a:prstGeom prst="rect">
            <a:avLst/>
          </a:prstGeom>
        </p:spPr>
      </p:pic>
      <p:sp>
        <p:nvSpPr>
          <p:cNvPr id="2" name="AutoShape 2" descr="https://hkucc1.hku.hk/owa/service.svc/s/GetFileAttachment?id=AAMkADRiODYyNzhkLTQ1ZGUtNDVkZi1iY2YwLTFhOWQ5Y2NmMDUwMwBGAAAAAAD1X8B6KTkRQLNSDeUE1NFBBwCq6SdpdL9FTbr5H97M%2FZhIAAAAAAEMAACq6SdpdL9FTbr5H97M%2FZhIAANcfTRaAAABEgAQABCD2HD8TFZJtd%2F3EykFW3o%3D&amp;isImagePreview=True&amp;X-OWA-CANARY=nLZEIcNKxUK1BIQJLlzoxtrhGacE8NcIjDmpZBo7yDYkBi2Irv0uX3stc0IrU8VXvC2e2BStKf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itle 3"/>
          <p:cNvSpPr>
            <a:spLocks noGrp="1"/>
          </p:cNvSpPr>
          <p:nvPr>
            <p:ph type="title"/>
          </p:nvPr>
        </p:nvSpPr>
        <p:spPr/>
        <p:txBody>
          <a:bodyPr>
            <a:normAutofit fontScale="90000"/>
          </a:bodyPr>
          <a:lstStyle/>
          <a:p>
            <a:r>
              <a:rPr lang="en-US" dirty="0" smtClean="0"/>
              <a:t>“Wondering what personal associations my colleagues and students (and others) have with Bruce Lee and Kung Fu films—hope you’ll share with me here..”</a:t>
            </a:r>
            <a:endParaRPr lang="en-US" dirty="0"/>
          </a:p>
        </p:txBody>
      </p:sp>
      <p:pic>
        <p:nvPicPr>
          <p:cNvPr id="6" name="Content Placeholder 5"/>
          <p:cNvPicPr>
            <a:picLocks noGrp="1" noChangeAspect="1"/>
          </p:cNvPicPr>
          <p:nvPr>
            <p:ph idx="1"/>
          </p:nvPr>
        </p:nvPicPr>
        <p:blipFill>
          <a:blip r:embed="rId3"/>
          <a:stretch>
            <a:fillRect/>
          </a:stretch>
        </p:blipFill>
        <p:spPr>
          <a:xfrm>
            <a:off x="6545083" y="2816464"/>
            <a:ext cx="5271482" cy="2989532"/>
          </a:xfrm>
          <a:prstGeom prst="rect">
            <a:avLst/>
          </a:prstGeom>
        </p:spPr>
      </p:pic>
    </p:spTree>
    <p:extLst>
      <p:ext uri="{BB962C8B-B14F-4D97-AF65-F5344CB8AC3E}">
        <p14:creationId xmlns:p14="http://schemas.microsoft.com/office/powerpoint/2010/main" val="412515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a:t>
            </a:r>
            <a:r>
              <a:rPr lang="en-US" dirty="0"/>
              <a:t>Li Po Chun United World </a:t>
            </a:r>
            <a:r>
              <a:rPr lang="en-US" dirty="0" smtClean="0"/>
              <a:t>College students</a:t>
            </a:r>
            <a:endParaRPr lang="en-US" dirty="0"/>
          </a:p>
        </p:txBody>
      </p:sp>
      <p:sp>
        <p:nvSpPr>
          <p:cNvPr id="19" name="Text Placeholder 18"/>
          <p:cNvSpPr>
            <a:spLocks noGrp="1"/>
          </p:cNvSpPr>
          <p:nvPr>
            <p:ph type="body" idx="1"/>
          </p:nvPr>
        </p:nvSpPr>
        <p:spPr/>
        <p:txBody>
          <a:bodyPr/>
          <a:lstStyle/>
          <a:p>
            <a:endParaRPr lang="en-US" dirty="0"/>
          </a:p>
        </p:txBody>
      </p:sp>
      <p:sp>
        <p:nvSpPr>
          <p:cNvPr id="22" name="Text Placeholder 21"/>
          <p:cNvSpPr>
            <a:spLocks noGrp="1"/>
          </p:cNvSpPr>
          <p:nvPr>
            <p:ph type="body" sz="half" idx="15"/>
          </p:nvPr>
        </p:nvSpPr>
        <p:spPr/>
        <p:txBody>
          <a:bodyPr/>
          <a:lstStyle/>
          <a:p>
            <a:r>
              <a:rPr lang="en-US" dirty="0" smtClean="0"/>
              <a:t>“What </a:t>
            </a:r>
            <a:r>
              <a:rPr lang="en-US" dirty="0"/>
              <a:t>I enjoyed the most were the discussions we had after the videos. It was very nice to see all the comments of my classmates</a:t>
            </a:r>
            <a:r>
              <a:rPr lang="en-US" dirty="0" smtClean="0"/>
              <a:t>.”</a:t>
            </a:r>
            <a:endParaRPr lang="en-US" dirty="0"/>
          </a:p>
        </p:txBody>
      </p:sp>
      <p:sp>
        <p:nvSpPr>
          <p:cNvPr id="20" name="Text Placeholder 19"/>
          <p:cNvSpPr>
            <a:spLocks noGrp="1"/>
          </p:cNvSpPr>
          <p:nvPr>
            <p:ph type="body" sz="quarter" idx="3"/>
          </p:nvPr>
        </p:nvSpPr>
        <p:spPr/>
        <p:txBody>
          <a:bodyPr/>
          <a:lstStyle/>
          <a:p>
            <a:endParaRPr lang="en-US"/>
          </a:p>
        </p:txBody>
      </p:sp>
      <p:sp>
        <p:nvSpPr>
          <p:cNvPr id="23" name="Text Placeholder 22"/>
          <p:cNvSpPr>
            <a:spLocks noGrp="1"/>
          </p:cNvSpPr>
          <p:nvPr>
            <p:ph type="body" sz="half" idx="16"/>
          </p:nvPr>
        </p:nvSpPr>
        <p:spPr/>
        <p:txBody>
          <a:bodyPr/>
          <a:lstStyle/>
          <a:p>
            <a:r>
              <a:rPr lang="en-US" dirty="0" smtClean="0"/>
              <a:t>“</a:t>
            </a:r>
            <a:r>
              <a:rPr lang="en-US" dirty="0"/>
              <a:t>Being someone who values and loves class discussions, I was not completely sure if I would find an online course engaging and interesting. To my surprise, I did not only find it extremely engaging due to the interviews and ‘food for thought’ discussions where I could read the opinions of my peers and contribute my own perspective but I also learnt many things regarding Hong Kong Cinema</a:t>
            </a:r>
            <a:r>
              <a:rPr lang="en-US" dirty="0" smtClean="0"/>
              <a:t>.”</a:t>
            </a:r>
            <a:endParaRPr lang="en-US" dirty="0"/>
          </a:p>
        </p:txBody>
      </p:sp>
      <p:sp>
        <p:nvSpPr>
          <p:cNvPr id="21" name="Text Placeholder 20"/>
          <p:cNvSpPr>
            <a:spLocks noGrp="1"/>
          </p:cNvSpPr>
          <p:nvPr>
            <p:ph type="body" sz="quarter" idx="13"/>
          </p:nvPr>
        </p:nvSpPr>
        <p:spPr/>
        <p:txBody>
          <a:bodyPr/>
          <a:lstStyle/>
          <a:p>
            <a:endParaRPr lang="en-US"/>
          </a:p>
        </p:txBody>
      </p:sp>
      <p:sp>
        <p:nvSpPr>
          <p:cNvPr id="24" name="Text Placeholder 23"/>
          <p:cNvSpPr>
            <a:spLocks noGrp="1"/>
          </p:cNvSpPr>
          <p:nvPr>
            <p:ph type="body" sz="half" idx="17"/>
          </p:nvPr>
        </p:nvSpPr>
        <p:spPr/>
        <p:txBody>
          <a:bodyPr/>
          <a:lstStyle/>
          <a:p>
            <a:r>
              <a:rPr lang="en-US" dirty="0" smtClean="0"/>
              <a:t>“I </a:t>
            </a:r>
            <a:r>
              <a:rPr lang="en-US" dirty="0"/>
              <a:t>was a bit critical in the beginning about the whole idea of participating in the course, which takes place online and we have to do the assessments. </a:t>
            </a:r>
          </a:p>
          <a:p>
            <a:r>
              <a:rPr lang="en-US" dirty="0"/>
              <a:t> </a:t>
            </a:r>
          </a:p>
          <a:p>
            <a:r>
              <a:rPr lang="en-US" dirty="0"/>
              <a:t>However, this moment the only thing I left to say is “thank you”. “Thank you” for all the knowledge you gave us, especially taking into consideration, that knowledge is invaluable. Thank you for your great support and sharing</a:t>
            </a:r>
            <a:r>
              <a:rPr lang="en-US" dirty="0" smtClean="0"/>
              <a:t>!”</a:t>
            </a:r>
            <a:endParaRPr lang="en-US" dirty="0"/>
          </a:p>
          <a:p>
            <a:endParaRPr lang="en-US" dirty="0"/>
          </a:p>
        </p:txBody>
      </p:sp>
      <p:pic>
        <p:nvPicPr>
          <p:cNvPr id="26" name="Picture 25"/>
          <p:cNvPicPr>
            <a:picLocks noChangeAspect="1"/>
          </p:cNvPicPr>
          <p:nvPr/>
        </p:nvPicPr>
        <p:blipFill>
          <a:blip r:embed="rId2"/>
          <a:stretch>
            <a:fillRect/>
          </a:stretch>
        </p:blipFill>
        <p:spPr>
          <a:xfrm>
            <a:off x="707199" y="4353064"/>
            <a:ext cx="3023781" cy="1692660"/>
          </a:xfrm>
          <a:prstGeom prst="rect">
            <a:avLst/>
          </a:prstGeom>
        </p:spPr>
      </p:pic>
    </p:spTree>
    <p:extLst>
      <p:ext uri="{BB962C8B-B14F-4D97-AF65-F5344CB8AC3E}">
        <p14:creationId xmlns:p14="http://schemas.microsoft.com/office/powerpoint/2010/main" val="2343260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Comments from </a:t>
            </a:r>
            <a:r>
              <a:rPr lang="en-US" dirty="0"/>
              <a:t>CCHU9039 Sexuality and </a:t>
            </a:r>
            <a:r>
              <a:rPr lang="en-US" dirty="0" smtClean="0"/>
              <a:t>Culture—MOOC vs. </a:t>
            </a:r>
            <a:r>
              <a:rPr lang="en-US" dirty="0" err="1" smtClean="0"/>
              <a:t>Panopto</a:t>
            </a:r>
            <a:r>
              <a:rPr lang="en-US" dirty="0" smtClean="0"/>
              <a:t> </a:t>
            </a:r>
            <a:endParaRPr lang="en-US" dirty="0"/>
          </a:p>
        </p:txBody>
      </p:sp>
      <p:sp>
        <p:nvSpPr>
          <p:cNvPr id="9" name="Content Placeholder 8"/>
          <p:cNvSpPr>
            <a:spLocks noGrp="1"/>
          </p:cNvSpPr>
          <p:nvPr>
            <p:ph sz="half" idx="1"/>
          </p:nvPr>
        </p:nvSpPr>
        <p:spPr/>
        <p:txBody>
          <a:bodyPr>
            <a:normAutofit fontScale="92500" lnSpcReduction="10000"/>
          </a:bodyPr>
          <a:lstStyle/>
          <a:p>
            <a:r>
              <a:rPr lang="en-US" dirty="0" smtClean="0"/>
              <a:t>“Regarding </a:t>
            </a:r>
            <a:r>
              <a:rPr lang="en-US" dirty="0"/>
              <a:t>the MOOC experience, so far I am enjoying all the videos and mini quizzes in every module because the videos are short but giving us so much information on different topics. Comparing to real-time video teaching, I would prefer the current teaching mode (MOOC) because it provides more flexibility on our schedules and we can grasp the contents when we are ready to learn</a:t>
            </a:r>
            <a:r>
              <a:rPr lang="en-US" dirty="0" smtClean="0"/>
              <a:t>.”</a:t>
            </a:r>
            <a:endParaRPr lang="en-US" dirty="0"/>
          </a:p>
          <a:p>
            <a:endParaRPr lang="en-US" dirty="0"/>
          </a:p>
        </p:txBody>
      </p:sp>
      <p:pic>
        <p:nvPicPr>
          <p:cNvPr id="11" name="Content Placeholder 10"/>
          <p:cNvPicPr>
            <a:picLocks noGrp="1" noChangeAspect="1"/>
          </p:cNvPicPr>
          <p:nvPr>
            <p:ph sz="half" idx="2"/>
          </p:nvPr>
        </p:nvPicPr>
        <p:blipFill>
          <a:blip r:embed="rId2"/>
          <a:stretch>
            <a:fillRect/>
          </a:stretch>
        </p:blipFill>
        <p:spPr>
          <a:xfrm>
            <a:off x="5594350" y="2372179"/>
            <a:ext cx="4700588" cy="3528105"/>
          </a:xfrm>
          <a:prstGeom prst="rect">
            <a:avLst/>
          </a:prstGeom>
        </p:spPr>
      </p:pic>
    </p:spTree>
    <p:extLst>
      <p:ext uri="{BB962C8B-B14F-4D97-AF65-F5344CB8AC3E}">
        <p14:creationId xmlns:p14="http://schemas.microsoft.com/office/powerpoint/2010/main" val="358670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MOOC vs. Zoom</a:t>
            </a:r>
            <a:endParaRPr lang="en-US" dirty="0"/>
          </a:p>
        </p:txBody>
      </p:sp>
      <p:sp>
        <p:nvSpPr>
          <p:cNvPr id="3" name="Content Placeholder 2"/>
          <p:cNvSpPr>
            <a:spLocks noGrp="1"/>
          </p:cNvSpPr>
          <p:nvPr>
            <p:ph sz="half" idx="1"/>
          </p:nvPr>
        </p:nvSpPr>
        <p:spPr/>
        <p:txBody>
          <a:bodyPr>
            <a:normAutofit fontScale="85000" lnSpcReduction="10000"/>
          </a:bodyPr>
          <a:lstStyle/>
          <a:p>
            <a:r>
              <a:rPr lang="en-US" b="1" dirty="0" smtClean="0"/>
              <a:t>“Turning </a:t>
            </a:r>
            <a:r>
              <a:rPr lang="en-US" b="1" dirty="0"/>
              <a:t>to MOOC, I found it really useful compared with any other existing forms. I’ve experienced ZOOM conference, but honestly it is not efficient and can easily waste everyone’s time. Because we may interact during the class and technical problem emerges randomly, little useful knowledge is presented. I really prefer records because we can watch it many times and learn it alone. Compared with </a:t>
            </a:r>
            <a:r>
              <a:rPr lang="en-US" b="1" dirty="0" err="1"/>
              <a:t>Panopto</a:t>
            </a:r>
            <a:r>
              <a:rPr lang="en-US" b="1" dirty="0"/>
              <a:t>, MOOC is also better </a:t>
            </a:r>
            <a:r>
              <a:rPr lang="en-US" b="1" dirty="0" err="1"/>
              <a:t>cuz</a:t>
            </a:r>
            <a:r>
              <a:rPr lang="en-US" b="1" dirty="0"/>
              <a:t> it have captions and quiz</a:t>
            </a:r>
            <a:r>
              <a:rPr lang="en-US" b="1" dirty="0" smtClean="0"/>
              <a:t>.”</a:t>
            </a:r>
            <a:endParaRPr lang="en-US" dirty="0"/>
          </a:p>
          <a:p>
            <a:endParaRPr lang="en-US" dirty="0"/>
          </a:p>
        </p:txBody>
      </p:sp>
      <p:pic>
        <p:nvPicPr>
          <p:cNvPr id="7" name="Content Placeholder 6"/>
          <p:cNvPicPr>
            <a:picLocks noGrp="1" noChangeAspect="1"/>
          </p:cNvPicPr>
          <p:nvPr>
            <p:ph sz="half" idx="2"/>
          </p:nvPr>
        </p:nvPicPr>
        <p:blipFill>
          <a:blip r:embed="rId2"/>
          <a:stretch>
            <a:fillRect/>
          </a:stretch>
        </p:blipFill>
        <p:spPr>
          <a:xfrm>
            <a:off x="5553268" y="2878146"/>
            <a:ext cx="6285155" cy="2546111"/>
          </a:xfrm>
          <a:prstGeom prst="rect">
            <a:avLst/>
          </a:prstGeom>
        </p:spPr>
      </p:pic>
    </p:spTree>
    <p:extLst>
      <p:ext uri="{BB962C8B-B14F-4D97-AF65-F5344CB8AC3E}">
        <p14:creationId xmlns:p14="http://schemas.microsoft.com/office/powerpoint/2010/main" val="1500034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embedded quizzes in the MOOC</a:t>
            </a:r>
            <a:endParaRPr lang="en-US" dirty="0"/>
          </a:p>
        </p:txBody>
      </p:sp>
      <p:sp>
        <p:nvSpPr>
          <p:cNvPr id="5" name="Text Placeholder 4"/>
          <p:cNvSpPr>
            <a:spLocks noGrp="1"/>
          </p:cNvSpPr>
          <p:nvPr>
            <p:ph type="body" idx="1"/>
          </p:nvPr>
        </p:nvSpPr>
        <p:spPr/>
        <p:txBody>
          <a:bodyPr/>
          <a:lstStyle/>
          <a:p>
            <a:endParaRPr lang="en-US"/>
          </a:p>
        </p:txBody>
      </p:sp>
      <p:sp>
        <p:nvSpPr>
          <p:cNvPr id="8" name="Text Placeholder 7"/>
          <p:cNvSpPr>
            <a:spLocks noGrp="1"/>
          </p:cNvSpPr>
          <p:nvPr>
            <p:ph type="body" sz="half" idx="15"/>
          </p:nvPr>
        </p:nvSpPr>
        <p:spPr/>
        <p:txBody>
          <a:bodyPr>
            <a:normAutofit lnSpcReduction="10000"/>
          </a:bodyPr>
          <a:lstStyle/>
          <a:p>
            <a:r>
              <a:rPr lang="en-US" dirty="0" smtClean="0"/>
              <a:t>“</a:t>
            </a:r>
            <a:r>
              <a:rPr lang="en-US" dirty="0"/>
              <a:t>The MOOC experience was fine because I was able to read the script of the lecturer so that it is easier for me to follow the online lecture. Also, it was </a:t>
            </a:r>
            <a:r>
              <a:rPr lang="en-HK" dirty="0"/>
              <a:t>flexible for students to learn as </a:t>
            </a:r>
            <a:r>
              <a:rPr lang="en-US" dirty="0"/>
              <a:t>I could stop or replay the online lecture videos when I found something important or something I did not understand. So, I could search for the information online during the middle of the lecture. When I was doing the quiz, I was able to refer to the information provided in the online lectures and finish the tasks</a:t>
            </a:r>
            <a:r>
              <a:rPr lang="en-US" dirty="0" smtClean="0"/>
              <a:t>.”</a:t>
            </a:r>
            <a:endParaRPr lang="en-US" dirty="0"/>
          </a:p>
          <a:p>
            <a:endParaRPr lang="en-US" dirty="0"/>
          </a:p>
        </p:txBody>
      </p:sp>
      <p:sp>
        <p:nvSpPr>
          <p:cNvPr id="6" name="Text Placeholder 5"/>
          <p:cNvSpPr>
            <a:spLocks noGrp="1"/>
          </p:cNvSpPr>
          <p:nvPr>
            <p:ph type="body" sz="quarter" idx="3"/>
          </p:nvPr>
        </p:nvSpPr>
        <p:spPr/>
        <p:txBody>
          <a:bodyPr/>
          <a:lstStyle/>
          <a:p>
            <a:endParaRPr lang="en-US"/>
          </a:p>
        </p:txBody>
      </p:sp>
      <p:sp>
        <p:nvSpPr>
          <p:cNvPr id="9" name="Text Placeholder 8"/>
          <p:cNvSpPr>
            <a:spLocks noGrp="1"/>
          </p:cNvSpPr>
          <p:nvPr>
            <p:ph type="body" sz="half" idx="16"/>
          </p:nvPr>
        </p:nvSpPr>
        <p:spPr/>
        <p:txBody>
          <a:bodyPr/>
          <a:lstStyle/>
          <a:p>
            <a:r>
              <a:rPr lang="en-US" dirty="0" smtClean="0"/>
              <a:t>“</a:t>
            </a:r>
            <a:r>
              <a:rPr lang="en-US" dirty="0"/>
              <a:t>In terms of the MOOC experience, I found it useful to have included a variety of speakers and the multiple choices questions under each chapter to reiterate the content. It is also a user-friendly learning platform</a:t>
            </a:r>
            <a:r>
              <a:rPr lang="en-US" dirty="0" smtClean="0"/>
              <a:t>.”</a:t>
            </a:r>
            <a:endParaRPr lang="en-US" dirty="0"/>
          </a:p>
          <a:p>
            <a:endParaRPr lang="en-US" dirty="0"/>
          </a:p>
        </p:txBody>
      </p:sp>
      <p:sp>
        <p:nvSpPr>
          <p:cNvPr id="7" name="Text Placeholder 6"/>
          <p:cNvSpPr>
            <a:spLocks noGrp="1"/>
          </p:cNvSpPr>
          <p:nvPr>
            <p:ph type="body" sz="quarter" idx="13"/>
          </p:nvPr>
        </p:nvSpPr>
        <p:spPr/>
        <p:txBody>
          <a:bodyPr/>
          <a:lstStyle/>
          <a:p>
            <a:endParaRPr lang="en-US"/>
          </a:p>
        </p:txBody>
      </p:sp>
      <p:sp>
        <p:nvSpPr>
          <p:cNvPr id="10" name="Text Placeholder 9"/>
          <p:cNvSpPr>
            <a:spLocks noGrp="1"/>
          </p:cNvSpPr>
          <p:nvPr>
            <p:ph type="body" sz="half" idx="17"/>
          </p:nvPr>
        </p:nvSpPr>
        <p:spPr/>
        <p:txBody>
          <a:bodyPr>
            <a:normAutofit fontScale="92500" lnSpcReduction="20000"/>
          </a:bodyPr>
          <a:lstStyle/>
          <a:p>
            <a:r>
              <a:rPr lang="en-US" dirty="0" smtClean="0"/>
              <a:t>“</a:t>
            </a:r>
            <a:r>
              <a:rPr lang="en-US" dirty="0"/>
              <a:t>It is very unfortunate that the classes have to change to online teaching due to the virus. However, after the first experience from the MOOC system, I feel MOOC is a very good and useful tool that helps me with online learning. The videos are interesting and easy to understand. The short and clear sections of the three topics also allow me to have a better understanding of the three main topics. Moreover, the questions for each section also allow me to analyze the whole video so that I can have a deeper impression of the content. Also, the mini quiz further helps me to understand and summarize all three topics from week 5 “The Dark Side</a:t>
            </a:r>
            <a:r>
              <a:rPr lang="en-US" dirty="0" smtClean="0"/>
              <a:t>...”</a:t>
            </a:r>
            <a:endParaRPr lang="en-US" dirty="0"/>
          </a:p>
          <a:p>
            <a:endParaRPr lang="en-US" dirty="0"/>
          </a:p>
        </p:txBody>
      </p:sp>
      <p:pic>
        <p:nvPicPr>
          <p:cNvPr id="11" name="Picture 10"/>
          <p:cNvPicPr>
            <a:picLocks noChangeAspect="1"/>
          </p:cNvPicPr>
          <p:nvPr/>
        </p:nvPicPr>
        <p:blipFill>
          <a:blip r:embed="rId2"/>
          <a:stretch>
            <a:fillRect/>
          </a:stretch>
        </p:blipFill>
        <p:spPr>
          <a:xfrm>
            <a:off x="3753626" y="4678532"/>
            <a:ext cx="3265639" cy="1836922"/>
          </a:xfrm>
          <a:prstGeom prst="rect">
            <a:avLst/>
          </a:prstGeom>
        </p:spPr>
      </p:pic>
    </p:spTree>
    <p:extLst>
      <p:ext uri="{BB962C8B-B14F-4D97-AF65-F5344CB8AC3E}">
        <p14:creationId xmlns:p14="http://schemas.microsoft.com/office/powerpoint/2010/main" val="1169551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Upside of Assessing Online Participation</a:t>
            </a:r>
            <a:endParaRPr lang="en-US"/>
          </a:p>
        </p:txBody>
      </p:sp>
      <p:sp>
        <p:nvSpPr>
          <p:cNvPr id="10" name="Content Placeholder 9"/>
          <p:cNvSpPr>
            <a:spLocks noGrp="1"/>
          </p:cNvSpPr>
          <p:nvPr>
            <p:ph sz="half" idx="1"/>
          </p:nvPr>
        </p:nvSpPr>
        <p:spPr/>
        <p:txBody>
          <a:bodyPr>
            <a:normAutofit fontScale="70000" lnSpcReduction="20000"/>
          </a:bodyPr>
          <a:lstStyle/>
          <a:p>
            <a:r>
              <a:rPr lang="en-US" smtClean="0"/>
              <a:t>Video and/or written record of remarks</a:t>
            </a:r>
          </a:p>
          <a:p>
            <a:r>
              <a:rPr lang="en-US" smtClean="0"/>
              <a:t>Polls/quizzes mark a degree of engagement</a:t>
            </a:r>
          </a:p>
          <a:p>
            <a:r>
              <a:rPr lang="en-US" smtClean="0"/>
              <a:t>Synchronous meetings offer more than one avenue for engagement</a:t>
            </a:r>
          </a:p>
          <a:p>
            <a:pPr lvl="1"/>
            <a:r>
              <a:rPr lang="en-US" smtClean="0"/>
              <a:t>Chat—directed and group</a:t>
            </a:r>
          </a:p>
          <a:p>
            <a:pPr lvl="1"/>
            <a:r>
              <a:rPr lang="en-US" smtClean="0"/>
              <a:t>Breakout rooms</a:t>
            </a:r>
          </a:p>
          <a:p>
            <a:pPr lvl="1"/>
            <a:r>
              <a:rPr lang="en-US" smtClean="0"/>
              <a:t>Choice of video or audio only for verbal questions</a:t>
            </a:r>
          </a:p>
          <a:p>
            <a:r>
              <a:rPr lang="en-US" smtClean="0"/>
              <a:t>Asynchronous discussion boards</a:t>
            </a:r>
          </a:p>
          <a:p>
            <a:pPr lvl="1"/>
            <a:r>
              <a:rPr lang="en-US" smtClean="0"/>
              <a:t>Open to wider range of learners—instructor able to use that to expand conversation</a:t>
            </a:r>
          </a:p>
          <a:p>
            <a:pPr lvl="1"/>
            <a:r>
              <a:rPr lang="en-US" smtClean="0"/>
              <a:t>Convenience of engaging at time chosen by instructor</a:t>
            </a:r>
          </a:p>
          <a:p>
            <a:pPr lvl="1"/>
            <a:r>
              <a:rPr lang="en-US" smtClean="0"/>
              <a:t>Opportunity to reflect on material before engaging</a:t>
            </a:r>
          </a:p>
          <a:p>
            <a:pPr lvl="1"/>
            <a:endParaRPr lang="en-US" smtClean="0"/>
          </a:p>
          <a:p>
            <a:pPr lvl="1"/>
            <a:endParaRPr lang="en-US"/>
          </a:p>
        </p:txBody>
      </p:sp>
      <p:sp>
        <p:nvSpPr>
          <p:cNvPr id="11" name="Content Placeholder 10"/>
          <p:cNvSpPr>
            <a:spLocks noGrp="1"/>
          </p:cNvSpPr>
          <p:nvPr>
            <p:ph sz="half" idx="2"/>
          </p:nvPr>
        </p:nvSpPr>
        <p:spPr/>
        <p:txBody>
          <a:bodyPr>
            <a:normAutofit fontScale="70000" lnSpcReduction="20000"/>
          </a:bodyPr>
          <a:lstStyle/>
          <a:p>
            <a:r>
              <a:rPr lang="en-US" smtClean="0"/>
              <a:t>Thanks to CETL for graphic</a:t>
            </a:r>
          </a:p>
          <a:p>
            <a:endParaRPr lang="en-US"/>
          </a:p>
        </p:txBody>
      </p:sp>
      <p:pic>
        <p:nvPicPr>
          <p:cNvPr id="12" name="Picture 11"/>
          <p:cNvPicPr>
            <a:picLocks noChangeAspect="1"/>
          </p:cNvPicPr>
          <p:nvPr/>
        </p:nvPicPr>
        <p:blipFill>
          <a:blip r:embed="rId2"/>
          <a:stretch>
            <a:fillRect/>
          </a:stretch>
        </p:blipFill>
        <p:spPr>
          <a:xfrm>
            <a:off x="6064144" y="2712333"/>
            <a:ext cx="5272639" cy="3726563"/>
          </a:xfrm>
          <a:prstGeom prst="rect">
            <a:avLst/>
          </a:prstGeom>
        </p:spPr>
      </p:pic>
    </p:spTree>
    <p:extLst>
      <p:ext uri="{BB962C8B-B14F-4D97-AF65-F5344CB8AC3E}">
        <p14:creationId xmlns:p14="http://schemas.microsoft.com/office/powerpoint/2010/main" val="1011304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Online learning strongly driven by outcomes and assessments</a:t>
            </a:r>
          </a:p>
          <a:p>
            <a:r>
              <a:rPr lang="en-US" dirty="0" smtClean="0"/>
              <a:t>Not all types of assessments move easily online</a:t>
            </a:r>
          </a:p>
          <a:p>
            <a:r>
              <a:rPr lang="en-US" dirty="0" smtClean="0"/>
              <a:t>Not all distance education is online education</a:t>
            </a:r>
          </a:p>
          <a:p>
            <a:r>
              <a:rPr lang="en-US" dirty="0" smtClean="0"/>
              <a:t>AND not all online </a:t>
            </a:r>
            <a:r>
              <a:rPr lang="en-US" smtClean="0"/>
              <a:t>education takes </a:t>
            </a:r>
            <a:r>
              <a:rPr lang="en-US" dirty="0" smtClean="0"/>
              <a:t>place at a distance</a:t>
            </a:r>
          </a:p>
          <a:p>
            <a:r>
              <a:rPr lang="en-US" dirty="0" smtClean="0"/>
              <a:t>Students and instructors differ in their preferences for synchronous (Zoom) and asynchronous (</a:t>
            </a:r>
            <a:r>
              <a:rPr lang="en-US" dirty="0" err="1" smtClean="0"/>
              <a:t>Panopto</a:t>
            </a:r>
            <a:r>
              <a:rPr lang="en-US" dirty="0" smtClean="0"/>
              <a:t>) modes of online instruction</a:t>
            </a:r>
          </a:p>
          <a:p>
            <a:r>
              <a:rPr lang="en-US" dirty="0" smtClean="0"/>
              <a:t>Teachers and students may need to use a range of online platforms for best results</a:t>
            </a:r>
          </a:p>
          <a:p>
            <a:r>
              <a:rPr lang="en-US" dirty="0" smtClean="0"/>
              <a:t>Students may be “digital natives” but most are new to online education/distance learning </a:t>
            </a:r>
          </a:p>
          <a:p>
            <a:r>
              <a:rPr lang="en-US" dirty="0" smtClean="0"/>
              <a:t>Most teachers make routine use of online instructional tools (HKU’s </a:t>
            </a:r>
            <a:r>
              <a:rPr lang="en-US" dirty="0" err="1" smtClean="0"/>
              <a:t>LMS</a:t>
            </a:r>
            <a:r>
              <a:rPr lang="en-US" dirty="0" smtClean="0"/>
              <a:t>-Moodle) and some are familiar with flipped classes, gamification, MOOCs, polling/quiz tools such as </a:t>
            </a:r>
            <a:r>
              <a:rPr lang="en-US" dirty="0" err="1" smtClean="0"/>
              <a:t>Mentimeter</a:t>
            </a:r>
            <a:r>
              <a:rPr lang="en-US" dirty="0" smtClean="0"/>
              <a:t> and </a:t>
            </a:r>
            <a:r>
              <a:rPr lang="en-US" dirty="0" err="1" smtClean="0"/>
              <a:t>Kahoot</a:t>
            </a:r>
            <a:endParaRPr lang="en-US" dirty="0" smtClean="0"/>
          </a:p>
          <a:p>
            <a:endParaRPr lang="en-US" dirty="0"/>
          </a:p>
        </p:txBody>
      </p:sp>
    </p:spTree>
    <p:extLst>
      <p:ext uri="{BB962C8B-B14F-4D97-AF65-F5344CB8AC3E}">
        <p14:creationId xmlns:p14="http://schemas.microsoft.com/office/powerpoint/2010/main" val="1549443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 students</a:t>
            </a:r>
          </a:p>
          <a:p>
            <a:pPr lvl="1"/>
            <a:r>
              <a:rPr lang="en-US" dirty="0" smtClean="0"/>
              <a:t>Learning with online tools part of orientation to university life</a:t>
            </a:r>
          </a:p>
          <a:p>
            <a:pPr lvl="1"/>
            <a:r>
              <a:rPr lang="en-US" dirty="0" smtClean="0"/>
              <a:t>Ethics discussion expanded beyond academic dishonesty to include online/in-class behavior (gender/diversity training with discussion of online harassment)</a:t>
            </a:r>
          </a:p>
          <a:p>
            <a:r>
              <a:rPr lang="en-US" dirty="0" smtClean="0"/>
              <a:t>For teachers</a:t>
            </a:r>
          </a:p>
          <a:p>
            <a:pPr lvl="1"/>
            <a:r>
              <a:rPr lang="en-US" dirty="0" smtClean="0"/>
              <a:t>Encouragement to make online pedagogy a part of their planning for all courses</a:t>
            </a:r>
          </a:p>
          <a:p>
            <a:pPr lvl="1"/>
            <a:r>
              <a:rPr lang="en-US" dirty="0" smtClean="0"/>
              <a:t>Funding for increasing number of flipped, hybrid, and fully online offerings</a:t>
            </a:r>
          </a:p>
          <a:p>
            <a:r>
              <a:rPr lang="en-US" dirty="0" smtClean="0"/>
              <a:t>For administrators</a:t>
            </a:r>
          </a:p>
          <a:p>
            <a:pPr lvl="1"/>
            <a:r>
              <a:rPr lang="en-US" dirty="0" smtClean="0"/>
              <a:t>Planning for online education beyond the crisis</a:t>
            </a:r>
          </a:p>
          <a:p>
            <a:pPr lvl="2"/>
            <a:r>
              <a:rPr lang="en-US" dirty="0" smtClean="0"/>
              <a:t>Recognition of role the digital plays in expanding international, inter-institutional, and community involvement</a:t>
            </a:r>
          </a:p>
          <a:p>
            <a:pPr lvl="2"/>
            <a:r>
              <a:rPr lang="en-US" smtClean="0"/>
              <a:t>Preparation </a:t>
            </a:r>
            <a:r>
              <a:rPr lang="en-US" dirty="0" smtClean="0"/>
              <a:t>for changing educational and professional environment in which online learning becomes increasingly important during and beyond undergraduate programs</a:t>
            </a:r>
            <a:endParaRPr lang="en-US" dirty="0"/>
          </a:p>
        </p:txBody>
      </p:sp>
    </p:spTree>
    <p:extLst>
      <p:ext uri="{BB962C8B-B14F-4D97-AF65-F5344CB8AC3E}">
        <p14:creationId xmlns:p14="http://schemas.microsoft.com/office/powerpoint/2010/main" val="2994711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Continuous Assessment Online</a:t>
            </a:r>
            <a:endParaRPr lang="en-US" dirty="0"/>
          </a:p>
        </p:txBody>
      </p:sp>
      <p:sp>
        <p:nvSpPr>
          <p:cNvPr id="4" name="Text Placeholder 3"/>
          <p:cNvSpPr>
            <a:spLocks noGrp="1"/>
          </p:cNvSpPr>
          <p:nvPr>
            <p:ph type="body" idx="1"/>
          </p:nvPr>
        </p:nvSpPr>
        <p:spPr/>
        <p:txBody>
          <a:bodyPr/>
          <a:lstStyle/>
          <a:p>
            <a:r>
              <a:rPr lang="en-US" dirty="0" smtClean="0"/>
              <a:t>Campus-based</a:t>
            </a:r>
            <a:endParaRPr lang="en-US" dirty="0"/>
          </a:p>
        </p:txBody>
      </p:sp>
      <p:sp>
        <p:nvSpPr>
          <p:cNvPr id="5" name="Content Placeholder 4"/>
          <p:cNvSpPr>
            <a:spLocks noGrp="1"/>
          </p:cNvSpPr>
          <p:nvPr>
            <p:ph sz="half" idx="2"/>
          </p:nvPr>
        </p:nvSpPr>
        <p:spPr/>
        <p:txBody>
          <a:bodyPr>
            <a:normAutofit fontScale="77500" lnSpcReduction="20000"/>
          </a:bodyPr>
          <a:lstStyle/>
          <a:p>
            <a:r>
              <a:rPr lang="en-US" dirty="0" smtClean="0"/>
              <a:t>In-class writing</a:t>
            </a:r>
          </a:p>
          <a:p>
            <a:pPr lvl="1"/>
            <a:r>
              <a:rPr lang="en-US" dirty="0" smtClean="0"/>
              <a:t>Closed book</a:t>
            </a:r>
          </a:p>
          <a:p>
            <a:pPr lvl="1"/>
            <a:r>
              <a:rPr lang="en-US" dirty="0" smtClean="0"/>
              <a:t>Time bound</a:t>
            </a:r>
          </a:p>
          <a:p>
            <a:pPr lvl="1"/>
            <a:r>
              <a:rPr lang="en-US" dirty="0" smtClean="0"/>
              <a:t>Proctored</a:t>
            </a:r>
          </a:p>
          <a:p>
            <a:r>
              <a:rPr lang="en-US" dirty="0" smtClean="0"/>
              <a:t>Group presentations</a:t>
            </a:r>
          </a:p>
          <a:p>
            <a:pPr lvl="1"/>
            <a:r>
              <a:rPr lang="en-US" dirty="0" smtClean="0"/>
              <a:t>Tutorial time for group work</a:t>
            </a:r>
          </a:p>
          <a:p>
            <a:pPr lvl="1"/>
            <a:r>
              <a:rPr lang="en-US" dirty="0" smtClean="0"/>
              <a:t>Opportunities to meet on campus</a:t>
            </a:r>
          </a:p>
          <a:p>
            <a:r>
              <a:rPr lang="en-US" dirty="0" smtClean="0"/>
              <a:t>Participation (discussion, debates, quizzes, etc.)</a:t>
            </a:r>
          </a:p>
          <a:p>
            <a:pPr lvl="1"/>
            <a:r>
              <a:rPr lang="en-US" dirty="0" smtClean="0"/>
              <a:t>Face-to-Face</a:t>
            </a:r>
          </a:p>
          <a:p>
            <a:pPr lvl="1"/>
            <a:r>
              <a:rPr lang="en-US" dirty="0" smtClean="0"/>
              <a:t>Polling or other online tools used in class</a:t>
            </a:r>
          </a:p>
          <a:p>
            <a:pPr lvl="1"/>
            <a:endParaRPr lang="en-US" dirty="0"/>
          </a:p>
          <a:p>
            <a:pPr lvl="1"/>
            <a:endParaRPr lang="en-US" dirty="0" smtClean="0"/>
          </a:p>
          <a:p>
            <a:endParaRPr lang="en-US" dirty="0"/>
          </a:p>
        </p:txBody>
      </p:sp>
      <p:sp>
        <p:nvSpPr>
          <p:cNvPr id="6" name="Text Placeholder 5"/>
          <p:cNvSpPr>
            <a:spLocks noGrp="1"/>
          </p:cNvSpPr>
          <p:nvPr>
            <p:ph type="body" sz="quarter" idx="3"/>
          </p:nvPr>
        </p:nvSpPr>
        <p:spPr/>
        <p:txBody>
          <a:bodyPr/>
          <a:lstStyle/>
          <a:p>
            <a:r>
              <a:rPr lang="en-US" dirty="0" smtClean="0"/>
              <a:t>Online version</a:t>
            </a:r>
            <a:endParaRPr lang="en-US" dirty="0"/>
          </a:p>
        </p:txBody>
      </p:sp>
      <p:sp>
        <p:nvSpPr>
          <p:cNvPr id="7" name="Content Placeholder 6"/>
          <p:cNvSpPr>
            <a:spLocks noGrp="1"/>
          </p:cNvSpPr>
          <p:nvPr>
            <p:ph sz="quarter" idx="4"/>
          </p:nvPr>
        </p:nvSpPr>
        <p:spPr/>
        <p:txBody>
          <a:bodyPr>
            <a:normAutofit fontScale="77500" lnSpcReduction="20000"/>
          </a:bodyPr>
          <a:lstStyle/>
          <a:p>
            <a:r>
              <a:rPr lang="en-US" dirty="0" smtClean="0"/>
              <a:t>Writing at home</a:t>
            </a:r>
          </a:p>
          <a:p>
            <a:pPr lvl="1"/>
            <a:r>
              <a:rPr lang="en-US" dirty="0" smtClean="0"/>
              <a:t>Open book</a:t>
            </a:r>
          </a:p>
          <a:p>
            <a:pPr lvl="1"/>
            <a:r>
              <a:rPr lang="en-US" dirty="0" smtClean="0"/>
              <a:t>Fewer time restrictions</a:t>
            </a:r>
          </a:p>
          <a:p>
            <a:pPr lvl="1"/>
            <a:r>
              <a:rPr lang="en-US" dirty="0" smtClean="0"/>
              <a:t>Temptation to plagiarize or make use of unauthorized help</a:t>
            </a:r>
          </a:p>
          <a:p>
            <a:r>
              <a:rPr lang="en-US" dirty="0" smtClean="0"/>
              <a:t>Option for individual assignments/other modifications</a:t>
            </a:r>
          </a:p>
          <a:p>
            <a:r>
              <a:rPr lang="en-US" dirty="0" smtClean="0"/>
              <a:t>Participation</a:t>
            </a:r>
          </a:p>
          <a:p>
            <a:pPr lvl="1"/>
            <a:r>
              <a:rPr lang="en-US" dirty="0" smtClean="0"/>
              <a:t>Synchronous (via Zoom)</a:t>
            </a:r>
          </a:p>
          <a:p>
            <a:pPr lvl="1"/>
            <a:r>
              <a:rPr lang="en-US" dirty="0" smtClean="0"/>
              <a:t>Asynchronous (discussion board on Moodle or other platform)</a:t>
            </a:r>
          </a:p>
          <a:p>
            <a:pPr lvl="1"/>
            <a:r>
              <a:rPr lang="en-US" dirty="0" smtClean="0"/>
              <a:t>Polling/quizzes online</a:t>
            </a:r>
          </a:p>
          <a:p>
            <a:endParaRPr lang="en-US" dirty="0"/>
          </a:p>
        </p:txBody>
      </p:sp>
    </p:spTree>
    <p:extLst>
      <p:ext uri="{BB962C8B-B14F-4D97-AF65-F5344CB8AC3E}">
        <p14:creationId xmlns:p14="http://schemas.microsoft.com/office/powerpoint/2010/main" val="1493757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Role of Massive Open Online Courses (MOOCs)</a:t>
            </a:r>
            <a:endParaRPr lang="en-US" dirty="0"/>
          </a:p>
        </p:txBody>
      </p:sp>
      <p:sp>
        <p:nvSpPr>
          <p:cNvPr id="8" name="Content Placeholder 7"/>
          <p:cNvSpPr>
            <a:spLocks noGrp="1"/>
          </p:cNvSpPr>
          <p:nvPr>
            <p:ph sz="half" idx="1"/>
          </p:nvPr>
        </p:nvSpPr>
        <p:spPr/>
        <p:txBody>
          <a:bodyPr>
            <a:normAutofit/>
          </a:bodyPr>
          <a:lstStyle/>
          <a:p>
            <a:r>
              <a:rPr lang="en-US" dirty="0" smtClean="0"/>
              <a:t>Hong Kong Cinema through a Global Lens MOOC</a:t>
            </a:r>
          </a:p>
          <a:p>
            <a:pPr lvl="1"/>
            <a:r>
              <a:rPr lang="en-US" sz="1600" dirty="0" smtClean="0"/>
              <a:t>CCGL9001 Hong Kong Cinema through a Global Lens (Fall 2019)</a:t>
            </a:r>
          </a:p>
          <a:p>
            <a:pPr lvl="1"/>
            <a:r>
              <a:rPr lang="en-US" sz="1600" dirty="0" smtClean="0"/>
              <a:t>HIST2031 History through Film (Spring 2020)</a:t>
            </a:r>
          </a:p>
          <a:p>
            <a:pPr lvl="1"/>
            <a:r>
              <a:rPr lang="en-US" sz="1600" dirty="0" smtClean="0"/>
              <a:t>English classes at Li </a:t>
            </a:r>
            <a:r>
              <a:rPr lang="en-US" sz="1600" dirty="0"/>
              <a:t>Po Chun United World College of Hong </a:t>
            </a:r>
            <a:r>
              <a:rPr lang="en-US" sz="1600" dirty="0" smtClean="0"/>
              <a:t>Kong (2020)</a:t>
            </a:r>
          </a:p>
          <a:p>
            <a:pPr lvl="1"/>
            <a:endParaRPr lang="en-US" dirty="0" smtClean="0"/>
          </a:p>
          <a:p>
            <a:pPr lvl="1"/>
            <a:endParaRPr lang="en-US" dirty="0"/>
          </a:p>
        </p:txBody>
      </p:sp>
      <p:sp>
        <p:nvSpPr>
          <p:cNvPr id="10" name="Content Placeholder 9"/>
          <p:cNvSpPr>
            <a:spLocks noGrp="1"/>
          </p:cNvSpPr>
          <p:nvPr>
            <p:ph sz="half" idx="2"/>
          </p:nvPr>
        </p:nvSpPr>
        <p:spPr/>
        <p:txBody>
          <a:bodyPr>
            <a:normAutofit/>
          </a:bodyPr>
          <a:lstStyle/>
          <a:p>
            <a:r>
              <a:rPr lang="en-US" dirty="0"/>
              <a:t>Doing Gender and Why It Matters MOOC</a:t>
            </a:r>
          </a:p>
          <a:p>
            <a:r>
              <a:rPr lang="en-US" sz="1600" dirty="0" smtClean="0"/>
              <a:t>CCHU9039 Sexuality and Culture</a:t>
            </a:r>
            <a:endParaRPr lang="en-US" sz="1600" dirty="0"/>
          </a:p>
        </p:txBody>
      </p:sp>
      <p:pic>
        <p:nvPicPr>
          <p:cNvPr id="11" name="Picture 10"/>
          <p:cNvPicPr>
            <a:picLocks noChangeAspect="1"/>
          </p:cNvPicPr>
          <p:nvPr/>
        </p:nvPicPr>
        <p:blipFill>
          <a:blip r:embed="rId2"/>
          <a:stretch>
            <a:fillRect/>
          </a:stretch>
        </p:blipFill>
        <p:spPr>
          <a:xfrm>
            <a:off x="5870478" y="3781888"/>
            <a:ext cx="4423703" cy="2488333"/>
          </a:xfrm>
          <a:prstGeom prst="rect">
            <a:avLst/>
          </a:prstGeom>
        </p:spPr>
      </p:pic>
      <p:pic>
        <p:nvPicPr>
          <p:cNvPr id="12" name="Picture 11"/>
          <p:cNvPicPr>
            <a:picLocks noChangeAspect="1"/>
          </p:cNvPicPr>
          <p:nvPr/>
        </p:nvPicPr>
        <p:blipFill>
          <a:blip r:embed="rId3"/>
          <a:stretch>
            <a:fillRect/>
          </a:stretch>
        </p:blipFill>
        <p:spPr>
          <a:xfrm>
            <a:off x="1526118" y="4747398"/>
            <a:ext cx="3006762" cy="1691498"/>
          </a:xfrm>
          <a:prstGeom prst="rect">
            <a:avLst/>
          </a:prstGeom>
        </p:spPr>
      </p:pic>
    </p:spTree>
    <p:extLst>
      <p:ext uri="{BB962C8B-B14F-4D97-AF65-F5344CB8AC3E}">
        <p14:creationId xmlns:p14="http://schemas.microsoft.com/office/powerpoint/2010/main" val="1570754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MOOC to supplement and flip on-campus courses</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Forum discussion for expanded conversations with learners beyond Hong Kong including partnerships with teachers at other institutions</a:t>
            </a:r>
          </a:p>
          <a:p>
            <a:r>
              <a:rPr lang="en-US" dirty="0" smtClean="0"/>
              <a:t>Use of video lectures in flipped classes</a:t>
            </a:r>
          </a:p>
          <a:p>
            <a:r>
              <a:rPr lang="en-US" dirty="0" smtClean="0"/>
              <a:t>Video lecture material used by students to review course material</a:t>
            </a:r>
          </a:p>
          <a:p>
            <a:r>
              <a:rPr lang="en-US" dirty="0" smtClean="0"/>
              <a:t>Optional use of </a:t>
            </a:r>
            <a:r>
              <a:rPr lang="en-US" dirty="0" err="1" smtClean="0"/>
              <a:t>MCQs</a:t>
            </a:r>
            <a:r>
              <a:rPr lang="en-US" dirty="0" smtClean="0"/>
              <a:t> to check basic knowledge and occasional use of peer assessments to prepare for graded on-campus assignments</a:t>
            </a:r>
          </a:p>
          <a:p>
            <a:r>
              <a:rPr lang="en-US" dirty="0" smtClean="0"/>
              <a:t>Use of round up videos for weekly summary/expansion of in-class and online conversations</a:t>
            </a:r>
          </a:p>
          <a:p>
            <a:r>
              <a:rPr lang="en-US" dirty="0" smtClean="0"/>
              <a:t>Easy access to supplementary materials such as additional online resources, interviews, demonstrations, video clips, </a:t>
            </a:r>
            <a:r>
              <a:rPr lang="en-US" smtClean="0"/>
              <a:t>etc.</a:t>
            </a:r>
          </a:p>
          <a:p>
            <a:r>
              <a:rPr lang="en-US" smtClean="0"/>
              <a:t>Links to social media (Facebook and Twitter) through the MOOC</a:t>
            </a:r>
            <a:endParaRPr lang="en-US" dirty="0" smtClean="0"/>
          </a:p>
          <a:p>
            <a:endParaRPr lang="en-US" dirty="0"/>
          </a:p>
        </p:txBody>
      </p:sp>
    </p:spTree>
    <p:extLst>
      <p:ext uri="{BB962C8B-B14F-4D97-AF65-F5344CB8AC3E}">
        <p14:creationId xmlns:p14="http://schemas.microsoft.com/office/powerpoint/2010/main" val="2917938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Geographic diversity </a:t>
            </a:r>
            <a:endParaRPr lang="en-US"/>
          </a:p>
        </p:txBody>
      </p:sp>
      <p:pic>
        <p:nvPicPr>
          <p:cNvPr id="4" name="Content Placeholder 3"/>
          <p:cNvPicPr>
            <a:picLocks noGrp="1" noChangeAspect="1"/>
          </p:cNvPicPr>
          <p:nvPr>
            <p:ph idx="1"/>
          </p:nvPr>
        </p:nvPicPr>
        <p:blipFill>
          <a:blip r:embed="rId2"/>
          <a:stretch>
            <a:fillRect/>
          </a:stretch>
        </p:blipFill>
        <p:spPr>
          <a:xfrm>
            <a:off x="1435214" y="2336800"/>
            <a:ext cx="8105547" cy="3598863"/>
          </a:xfrm>
          <a:prstGeom prst="rect">
            <a:avLst/>
          </a:prstGeom>
        </p:spPr>
      </p:pic>
    </p:spTree>
    <p:extLst>
      <p:ext uri="{BB962C8B-B14F-4D97-AF65-F5344CB8AC3E}">
        <p14:creationId xmlns:p14="http://schemas.microsoft.com/office/powerpoint/2010/main" val="1997855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learners on the MOOC platform</a:t>
            </a:r>
            <a:endParaRPr lang="en-US" dirty="0"/>
          </a:p>
        </p:txBody>
      </p:sp>
      <p:sp>
        <p:nvSpPr>
          <p:cNvPr id="3" name="Content Placeholder 2"/>
          <p:cNvSpPr>
            <a:spLocks noGrp="1"/>
          </p:cNvSpPr>
          <p:nvPr>
            <p:ph idx="1"/>
          </p:nvPr>
        </p:nvSpPr>
        <p:spPr/>
        <p:txBody>
          <a:bodyPr/>
          <a:lstStyle/>
          <a:p>
            <a:endParaRPr lang="en-US"/>
          </a:p>
        </p:txBody>
      </p:sp>
      <p:pic>
        <p:nvPicPr>
          <p:cNvPr id="4" name="Picture 3" descr="Screenshot 2020-04-29 at 10.05.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882" y="2260600"/>
            <a:ext cx="4584700" cy="3276600"/>
          </a:xfrm>
          <a:prstGeom prst="rect">
            <a:avLst/>
          </a:prstGeom>
        </p:spPr>
      </p:pic>
      <p:pic>
        <p:nvPicPr>
          <p:cNvPr id="5" name="Picture 4" descr="Screenshot 2020-04-29 at 10.06.2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810" y="2336873"/>
            <a:ext cx="4546600" cy="3009900"/>
          </a:xfrm>
          <a:prstGeom prst="rect">
            <a:avLst/>
          </a:prstGeom>
        </p:spPr>
      </p:pic>
    </p:spTree>
    <p:extLst>
      <p:ext uri="{BB962C8B-B14F-4D97-AF65-F5344CB8AC3E}">
        <p14:creationId xmlns:p14="http://schemas.microsoft.com/office/powerpoint/2010/main" val="3394496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introductions</a:t>
            </a:r>
            <a:endParaRPr lang="en-US" dirty="0"/>
          </a:p>
        </p:txBody>
      </p:sp>
      <p:sp>
        <p:nvSpPr>
          <p:cNvPr id="3" name="Content Placeholder 2"/>
          <p:cNvSpPr>
            <a:spLocks noGrp="1"/>
          </p:cNvSpPr>
          <p:nvPr>
            <p:ph idx="1"/>
          </p:nvPr>
        </p:nvSpPr>
        <p:spPr/>
        <p:txBody>
          <a:bodyPr/>
          <a:lstStyle/>
          <a:p>
            <a:endParaRPr lang="en-US"/>
          </a:p>
        </p:txBody>
      </p:sp>
      <p:pic>
        <p:nvPicPr>
          <p:cNvPr id="6" name="Picture 5" descr="Screenshot 2020-04-29 at 10.03.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482" y="2336873"/>
            <a:ext cx="4826000" cy="3238500"/>
          </a:xfrm>
          <a:prstGeom prst="rect">
            <a:avLst/>
          </a:prstGeom>
        </p:spPr>
      </p:pic>
      <p:pic>
        <p:nvPicPr>
          <p:cNvPr id="7" name="Picture 6" descr="Screenshot 2020-04-29 at 10.20.2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162" y="2578173"/>
            <a:ext cx="4584700" cy="2755900"/>
          </a:xfrm>
          <a:prstGeom prst="rect">
            <a:avLst/>
          </a:prstGeom>
        </p:spPr>
      </p:pic>
    </p:spTree>
    <p:extLst>
      <p:ext uri="{BB962C8B-B14F-4D97-AF65-F5344CB8AC3E}">
        <p14:creationId xmlns:p14="http://schemas.microsoft.com/office/powerpoint/2010/main" val="2101342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introductions</a:t>
            </a:r>
            <a:endParaRPr lang="en-US" dirty="0"/>
          </a:p>
        </p:txBody>
      </p:sp>
      <p:sp>
        <p:nvSpPr>
          <p:cNvPr id="3" name="Content Placeholder 2"/>
          <p:cNvSpPr>
            <a:spLocks noGrp="1"/>
          </p:cNvSpPr>
          <p:nvPr>
            <p:ph idx="1"/>
          </p:nvPr>
        </p:nvSpPr>
        <p:spPr/>
        <p:txBody>
          <a:bodyPr/>
          <a:lstStyle/>
          <a:p>
            <a:endParaRPr lang="en-US"/>
          </a:p>
        </p:txBody>
      </p:sp>
      <p:pic>
        <p:nvPicPr>
          <p:cNvPr id="4" name="Picture 3" descr="Screenshot 2020-04-29 at 10.21.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182" y="2232922"/>
            <a:ext cx="4572000" cy="3378200"/>
          </a:xfrm>
          <a:prstGeom prst="rect">
            <a:avLst/>
          </a:prstGeom>
        </p:spPr>
      </p:pic>
      <p:pic>
        <p:nvPicPr>
          <p:cNvPr id="5" name="Picture 4" descr="Screenshot 2020-04-29 at 10.22.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593" y="2472266"/>
            <a:ext cx="4445000" cy="2235200"/>
          </a:xfrm>
          <a:prstGeom prst="rect">
            <a:avLst/>
          </a:prstGeom>
        </p:spPr>
      </p:pic>
    </p:spTree>
    <p:extLst>
      <p:ext uri="{BB962C8B-B14F-4D97-AF65-F5344CB8AC3E}">
        <p14:creationId xmlns:p14="http://schemas.microsoft.com/office/powerpoint/2010/main" val="2741718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Between Zoom and MOOC discussions— “I </a:t>
            </a:r>
            <a:r>
              <a:rPr lang="en-US" dirty="0"/>
              <a:t>do think that students were more inclined to speak up in Zoom chats because they’d been sharing insights on the MOOC forum chat</a:t>
            </a:r>
            <a:r>
              <a:rPr lang="en-US" dirty="0" smtClean="0"/>
              <a:t>.”</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HIST2031</a:t>
            </a:r>
            <a:r>
              <a:rPr lang="en-US" dirty="0"/>
              <a:t>	</a:t>
            </a:r>
            <a:r>
              <a:rPr lang="en-US" dirty="0" smtClean="0"/>
              <a:t>“…for </a:t>
            </a:r>
            <a:r>
              <a:rPr lang="en-US" dirty="0"/>
              <a:t>Zoom…I like it and find it quite easy to use but I do fear that it presents certain problems in terms of inclusion. I had some success by using the text chat. In several sessions, when students came to class, I had them sign in and share opinions about a question or a film and that became a bit of an ice breaker. But I fear that there were several students who simply remained quiet because it was easier. (However, in the history and film course I do think that students were more inclined to speak up in Zoom chats because they’d been sharing insights on the MOOC forum chat.)</a:t>
            </a:r>
          </a:p>
        </p:txBody>
      </p:sp>
      <p:pic>
        <p:nvPicPr>
          <p:cNvPr id="7" name="Content Placeholder 6"/>
          <p:cNvPicPr>
            <a:picLocks noGrp="1" noChangeAspect="1"/>
          </p:cNvPicPr>
          <p:nvPr>
            <p:ph sz="half" idx="2"/>
          </p:nvPr>
        </p:nvPicPr>
        <p:blipFill>
          <a:blip r:embed="rId2"/>
          <a:stretch>
            <a:fillRect/>
          </a:stretch>
        </p:blipFill>
        <p:spPr>
          <a:xfrm>
            <a:off x="5782613" y="2175030"/>
            <a:ext cx="5149830" cy="3862373"/>
          </a:xfrm>
          <a:prstGeom prst="rect">
            <a:avLst/>
          </a:prstGeom>
        </p:spPr>
      </p:pic>
    </p:spTree>
    <p:extLst>
      <p:ext uri="{BB962C8B-B14F-4D97-AF65-F5344CB8AC3E}">
        <p14:creationId xmlns:p14="http://schemas.microsoft.com/office/powerpoint/2010/main" val="1579445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221</TotalTime>
  <Words>1248</Words>
  <Application>Microsoft Office PowerPoint</Application>
  <PresentationFormat>Widescreen</PresentationFormat>
  <Paragraphs>96</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Trebuchet MS</vt:lpstr>
      <vt:lpstr>Berlin</vt:lpstr>
      <vt:lpstr>Authentic Digital Assessment </vt:lpstr>
      <vt:lpstr>Moving Continuous Assessment Online</vt:lpstr>
      <vt:lpstr>The Role of Massive Open Online Courses (MOOCs)</vt:lpstr>
      <vt:lpstr>Use of MOOC to supplement and flip on-campus courses</vt:lpstr>
      <vt:lpstr>Geographic diversity </vt:lpstr>
      <vt:lpstr>International learners on the MOOC platform</vt:lpstr>
      <vt:lpstr>Selected introductions</vt:lpstr>
      <vt:lpstr>Selected introductions</vt:lpstr>
      <vt:lpstr>Between Zoom and MOOC discussions— “I do think that students were more inclined to speak up in Zoom chats because they’d been sharing insights on the MOOC forum chat.”</vt:lpstr>
      <vt:lpstr>Li Po Chun United World College of Hong Kong</vt:lpstr>
      <vt:lpstr>“Wondering what personal associations my colleagues and students (and others) have with Bruce Lee and Kung Fu films—hope you’ll share with me here..”</vt:lpstr>
      <vt:lpstr>From the Li Po Chun United World College students</vt:lpstr>
      <vt:lpstr>Comments from CCHU9039 Sexuality and Culture—MOOC vs. Panopto </vt:lpstr>
      <vt:lpstr>MOOC vs. Zoom</vt:lpstr>
      <vt:lpstr>On embedded quizzes in the MOOC</vt:lpstr>
      <vt:lpstr>Upside of Assessing Online Participation</vt:lpstr>
      <vt:lpstr>Observations</vt:lpstr>
      <vt:lpstr>Recommendations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lu</dc:creator>
  <cp:lastModifiedBy>GINA MARCHETTI</cp:lastModifiedBy>
  <cp:revision>19</cp:revision>
  <dcterms:created xsi:type="dcterms:W3CDTF">2020-05-04T05:50:43Z</dcterms:created>
  <dcterms:modified xsi:type="dcterms:W3CDTF">2020-05-07T09:46:42Z</dcterms:modified>
</cp:coreProperties>
</file>