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0" r:id="rId2"/>
    <p:sldId id="326" r:id="rId3"/>
    <p:sldId id="329" r:id="rId4"/>
    <p:sldId id="269" r:id="rId5"/>
    <p:sldId id="331" r:id="rId6"/>
    <p:sldId id="292" r:id="rId7"/>
    <p:sldId id="323" r:id="rId8"/>
    <p:sldId id="334" r:id="rId9"/>
    <p:sldId id="317" r:id="rId10"/>
    <p:sldId id="333" r:id="rId11"/>
    <p:sldId id="335" r:id="rId12"/>
    <p:sldId id="332" r:id="rId13"/>
    <p:sldId id="318" r:id="rId14"/>
    <p:sldId id="336" r:id="rId15"/>
    <p:sldId id="313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g-Jung Ho" initials="MH" lastIdx="3" clrIdx="0">
    <p:extLst>
      <p:ext uri="{19B8F6BF-5375-455C-9EA6-DF929625EA0E}">
        <p15:presenceInfo xmlns:p15="http://schemas.microsoft.com/office/powerpoint/2012/main" userId="S::mh1895@georgetown.edu::d9a9f550-1014-4521-b667-9dc182d3f8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642" autoAdjust="0"/>
    <p:restoredTop sz="89921" autoAdjust="0"/>
  </p:normalViewPr>
  <p:slideViewPr>
    <p:cSldViewPr>
      <p:cViewPr varScale="1">
        <p:scale>
          <a:sx n="47" d="100"/>
          <a:sy n="47" d="100"/>
        </p:scale>
        <p:origin x="76" y="36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11-May-20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11-May-20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27A74-633B-4FFE-A354-FBB3C9E109EE}" type="slidenum">
              <a:rPr lang="en-US" altLang="zh-TW"/>
              <a:pPr/>
              <a:t>1</a:t>
            </a:fld>
            <a:endParaRPr lang="en-US" altLang="zh-TW"/>
          </a:p>
        </p:txBody>
      </p:sp>
      <p:sp>
        <p:nvSpPr>
          <p:cNvPr id="4741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4115" name="備忘稿版面配置區 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</p:spPr>
        <p:txBody>
          <a:bodyPr lIns="95014" tIns="47508" rIns="95014" bIns="47508"/>
          <a:lstStyle/>
          <a:p>
            <a:endParaRPr lang="en-US" altLang="en-US" dirty="0"/>
          </a:p>
        </p:txBody>
      </p:sp>
      <p:sp>
        <p:nvSpPr>
          <p:cNvPr id="474116" name="投影片編號版面配置區 3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4" tIns="47508" rIns="95014" bIns="47508" anchor="b"/>
          <a:lstStyle>
            <a:lvl1pPr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69938" indent="-296863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84275" indent="-236538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58938" indent="-238125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32013" indent="-236538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892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464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036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608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18A7C5C6-9C87-4635-8EAB-0F1D88272F75}" type="slidenum">
              <a:rPr lang="en-US" altLang="zh-TW" sz="1200" b="0"/>
              <a:pPr algn="r" eaLnBrk="1" hangingPunct="1"/>
              <a:t>1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63590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02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31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1510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9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3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27A74-633B-4FFE-A354-FBB3C9E109EE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4741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4115" name="備忘稿版面配置區 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</p:spPr>
        <p:txBody>
          <a:bodyPr lIns="95014" tIns="47508" rIns="95014" bIns="47508"/>
          <a:lstStyle/>
          <a:p>
            <a:endParaRPr lang="en-US" altLang="en-US" dirty="0"/>
          </a:p>
        </p:txBody>
      </p:sp>
      <p:sp>
        <p:nvSpPr>
          <p:cNvPr id="474116" name="投影片編號版面配置區 3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4" tIns="47508" rIns="95014" bIns="47508" anchor="b"/>
          <a:lstStyle>
            <a:lvl1pPr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69938" indent="-296863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84275" indent="-236538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58938" indent="-238125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32013" indent="-236538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892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464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036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608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18A7C5C6-9C87-4635-8EAB-0F1D88272F75}" type="slidenum">
              <a:rPr lang="en-US" altLang="zh-TW" sz="1200" b="0"/>
              <a:pPr algn="r" eaLnBrk="1" hangingPunct="1"/>
              <a:t>14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397940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27A74-633B-4FFE-A354-FBB3C9E109EE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47411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4115" name="備忘稿版面配置區 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76900" cy="4605338"/>
          </a:xfrm>
        </p:spPr>
        <p:txBody>
          <a:bodyPr lIns="95014" tIns="47508" rIns="95014" bIns="47508"/>
          <a:lstStyle/>
          <a:p>
            <a:endParaRPr lang="en-US" altLang="en-US" dirty="0"/>
          </a:p>
        </p:txBody>
      </p:sp>
      <p:sp>
        <p:nvSpPr>
          <p:cNvPr id="474116" name="投影片編號版面配置區 3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14" tIns="47508" rIns="95014" bIns="47508" anchor="b"/>
          <a:lstStyle>
            <a:lvl1pPr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69938" indent="-296863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84275" indent="-236538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58938" indent="-238125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132013" indent="-236538" algn="l" defTabSz="950913" fontAlgn="base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892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30464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5036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960813" indent="-236538" defTabSz="950913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/>
            <a:fld id="{18A7C5C6-9C87-4635-8EAB-0F1D88272F75}" type="slidenum">
              <a:rPr lang="en-US" altLang="zh-TW" sz="1200" b="0"/>
              <a:pPr algn="r" eaLnBrk="1" hangingPunct="1"/>
              <a:t>15</a:t>
            </a:fld>
            <a:endParaRPr lang="en-US" altLang="zh-TW" sz="1200" b="0"/>
          </a:p>
        </p:txBody>
      </p:sp>
    </p:spTree>
    <p:extLst>
      <p:ext uri="{BB962C8B-B14F-4D97-AF65-F5344CB8AC3E}">
        <p14:creationId xmlns:p14="http://schemas.microsoft.com/office/powerpoint/2010/main" val="210800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Map of World"/>
          <p:cNvSpPr>
            <a:spLocks noEditPoints="1"/>
          </p:cNvSpPr>
          <p:nvPr/>
        </p:nvSpPr>
        <p:spPr bwMode="gray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11-May-20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11-May-20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>
                <a:lumMod val="96000"/>
              </a:schemeClr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2" name="Picture 4" descr="ba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882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685800"/>
            <a:ext cx="10971212" cy="3048001"/>
          </a:xfrm>
        </p:spPr>
        <p:txBody>
          <a:bodyPr/>
          <a:lstStyle/>
          <a:p>
            <a:r>
              <a:rPr lang="en-US" sz="4800" b="1" dirty="0" smtClean="0"/>
              <a:t>CLINICAL EXPERIENTIAL learning </a:t>
            </a:r>
            <a:r>
              <a:rPr lang="en-US" sz="3600" dirty="0" smtClean="0"/>
              <a:t>During Covid-19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3" y="4191000"/>
            <a:ext cx="9905998" cy="14478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 Narrow" panose="020B0606020202030204" pitchFamily="34" charset="0"/>
              </a:rPr>
              <a:t>Julie Chen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Associate Professor (Teaching)</a:t>
            </a:r>
          </a:p>
          <a:p>
            <a:r>
              <a:rPr lang="en-US" sz="2800" dirty="0" smtClean="0">
                <a:latin typeface="Arial Narrow" panose="020B0606020202030204" pitchFamily="34" charset="0"/>
              </a:rPr>
              <a:t>Department of Family Medicine and Primary Care /</a:t>
            </a:r>
          </a:p>
          <a:p>
            <a:r>
              <a:rPr lang="en-US" sz="2800" dirty="0" err="1" smtClean="0">
                <a:latin typeface="Arial Narrow" panose="020B0606020202030204" pitchFamily="34" charset="0"/>
              </a:rPr>
              <a:t>Bau</a:t>
            </a:r>
            <a:r>
              <a:rPr lang="en-US" sz="2800" dirty="0" smtClean="0">
                <a:latin typeface="Arial Narrow" panose="020B0606020202030204" pitchFamily="34" charset="0"/>
              </a:rPr>
              <a:t> Institute of Medical and Health Sciences Education</a:t>
            </a:r>
            <a:endParaRPr lang="en-US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71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-89752"/>
            <a:ext cx="8610598" cy="1325562"/>
          </a:xfrm>
        </p:spPr>
        <p:txBody>
          <a:bodyPr>
            <a:normAutofit fontScale="90000"/>
          </a:bodyPr>
          <a:lstStyle/>
          <a:p>
            <a:r>
              <a:rPr lang="en-HK" sz="3600" b="1" dirty="0" smtClean="0"/>
              <a:t>CONDUCTING A CLINICAL CONSULTATION</a:t>
            </a:r>
            <a:br>
              <a:rPr lang="en-HK" sz="3600" b="1" dirty="0" smtClean="0"/>
            </a:br>
            <a:r>
              <a:rPr lang="en-HK" sz="3600" b="1" dirty="0" smtClean="0"/>
              <a:t>(SIMULATED PATIENT) – the interview</a:t>
            </a:r>
            <a:endParaRPr lang="en-US" sz="31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8874" y="5181600"/>
            <a:ext cx="679768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        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988843" y="5181600"/>
            <a:ext cx="679768" cy="2585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         </a:t>
            </a:r>
            <a:endParaRPr lang="en-US" sz="1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12" y="1235810"/>
            <a:ext cx="9790298" cy="5382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412" y="2561372"/>
            <a:ext cx="8608394" cy="2236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6212" y="1434171"/>
            <a:ext cx="8839200" cy="10895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34388" y="4804028"/>
            <a:ext cx="8839200" cy="142192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74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-89752"/>
            <a:ext cx="8610598" cy="1325562"/>
          </a:xfrm>
        </p:spPr>
        <p:txBody>
          <a:bodyPr>
            <a:normAutofit/>
          </a:bodyPr>
          <a:lstStyle/>
          <a:p>
            <a:r>
              <a:rPr lang="en-HK" sz="3600" b="1" dirty="0" smtClean="0"/>
              <a:t>SCAFFOLDED LEARNING </a:t>
            </a:r>
            <a:br>
              <a:rPr lang="en-HK" sz="3600" b="1" dirty="0" smtClean="0"/>
            </a:br>
            <a:r>
              <a:rPr lang="en-HK" sz="3600" b="1" dirty="0" smtClean="0"/>
              <a:t>OF CLINICAL CONSULTATION SKILLS</a:t>
            </a:r>
            <a:endParaRPr lang="en-US" sz="31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6486632"/>
              </p:ext>
            </p:extLst>
          </p:nvPr>
        </p:nvGraphicFramePr>
        <p:xfrm>
          <a:off x="0" y="1371601"/>
          <a:ext cx="12188825" cy="54123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60179">
                  <a:extLst>
                    <a:ext uri="{9D8B030D-6E8A-4147-A177-3AD203B41FA5}">
                      <a16:colId xmlns:a16="http://schemas.microsoft.com/office/drawing/2014/main" val="2438597750"/>
                    </a:ext>
                  </a:extLst>
                </a:gridCol>
                <a:gridCol w="2041759">
                  <a:extLst>
                    <a:ext uri="{9D8B030D-6E8A-4147-A177-3AD203B41FA5}">
                      <a16:colId xmlns:a16="http://schemas.microsoft.com/office/drawing/2014/main" val="3813897901"/>
                    </a:ext>
                  </a:extLst>
                </a:gridCol>
                <a:gridCol w="3910853">
                  <a:extLst>
                    <a:ext uri="{9D8B030D-6E8A-4147-A177-3AD203B41FA5}">
                      <a16:colId xmlns:a16="http://schemas.microsoft.com/office/drawing/2014/main" val="2915457641"/>
                    </a:ext>
                  </a:extLst>
                </a:gridCol>
                <a:gridCol w="3976034">
                  <a:extLst>
                    <a:ext uri="{9D8B030D-6E8A-4147-A177-3AD203B41FA5}">
                      <a16:colId xmlns:a16="http://schemas.microsoft.com/office/drawing/2014/main" val="1770304716"/>
                    </a:ext>
                  </a:extLst>
                </a:gridCol>
              </a:tblGrid>
              <a:tr h="9774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Miller’s pyramid</a:t>
                      </a:r>
                      <a:r>
                        <a:rPr lang="en-US" baseline="0" dirty="0" smtClean="0"/>
                        <a:t> of Clinical Competence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Mode of learning- </a:t>
                      </a:r>
                      <a:r>
                        <a:rPr lang="en-US" sz="2800" dirty="0" smtClean="0">
                          <a:solidFill>
                            <a:schemeClr val="accent1"/>
                          </a:solidFill>
                        </a:rPr>
                        <a:t>Usual practice</a:t>
                      </a:r>
                      <a:endParaRPr lang="en-US" sz="28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Mode of learning-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During COVID-19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652220"/>
                  </a:ext>
                </a:extLst>
              </a:tr>
              <a:tr h="11518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Foundational skills </a:t>
                      </a:r>
                    </a:p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(physical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Knows/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 how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Tutorial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demonstration and peer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physical examination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Zoom tutorial</a:t>
                      </a: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demonstration and interactive Q&amp;A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614795"/>
                  </a:ext>
                </a:extLst>
              </a:tr>
              <a:tr h="129957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(conductin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a clinical consultation in a safe setting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Workshop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s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imulated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patients and clinician facilitator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Zoom workshop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simulated patients in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breakout rooms + clinician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30129"/>
                  </a:ext>
                </a:extLst>
              </a:tr>
              <a:tr h="190510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4545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(conducting a clinical consultation in a real setting)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Bedside</a:t>
                      </a:r>
                      <a:r>
                        <a:rPr lang="en-US" sz="2400" b="1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teaching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real patients supervised by a clinician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Webside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teaching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real patients and clinician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supervisor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2092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6033" y="4876800"/>
            <a:ext cx="12188824" cy="1524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376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145624"/>
            <a:ext cx="9067800" cy="1325562"/>
          </a:xfrm>
        </p:spPr>
        <p:txBody>
          <a:bodyPr>
            <a:normAutofit fontScale="90000"/>
          </a:bodyPr>
          <a:lstStyle/>
          <a:p>
            <a:r>
              <a:rPr lang="en-HK" sz="3600" b="1" dirty="0"/>
              <a:t>3</a:t>
            </a:r>
            <a:r>
              <a:rPr lang="en-HK" sz="3600" b="1" dirty="0" smtClean="0"/>
              <a:t>. Conducting a Clinical consultation (real Patient): </a:t>
            </a:r>
            <a:r>
              <a:rPr lang="en-HK" sz="3600" b="1" cap="none" dirty="0" smtClean="0"/>
              <a:t>History and physical exam</a:t>
            </a:r>
            <a:r>
              <a:rPr lang="en-HK" sz="3600" b="1" dirty="0" smtClean="0"/>
              <a:t/>
            </a:r>
            <a:br>
              <a:rPr lang="en-HK" sz="3600" b="1" dirty="0" smtClean="0"/>
            </a:br>
            <a:r>
              <a:rPr lang="en-HK" sz="3600" b="1" cap="none" dirty="0" smtClean="0"/>
              <a:t>Neurological clerkship: Dr Anderson Tsang</a:t>
            </a:r>
            <a:endParaRPr lang="en-US" sz="36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:\Users\User\Desktop\Webside teaching\presentation\Figure 1.tif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1676400"/>
            <a:ext cx="10668000" cy="48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83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412" y="0"/>
            <a:ext cx="8991600" cy="1325562"/>
          </a:xfrm>
        </p:spPr>
        <p:txBody>
          <a:bodyPr>
            <a:normAutofit/>
          </a:bodyPr>
          <a:lstStyle/>
          <a:p>
            <a:r>
              <a:rPr lang="en-HK" sz="3600" b="1" cap="none" dirty="0" smtClean="0"/>
              <a:t>Case discussion with clinician</a:t>
            </a:r>
            <a:endParaRPr lang="en-US" sz="28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12" y="1600200"/>
            <a:ext cx="8924580" cy="494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2" name="Picture 4" descr="ba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759"/>
            <a:ext cx="1218882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412" y="274638"/>
            <a:ext cx="7924802" cy="1325562"/>
          </a:xfrm>
        </p:spPr>
        <p:txBody>
          <a:bodyPr/>
          <a:lstStyle/>
          <a:p>
            <a:r>
              <a:rPr lang="en-US" sz="3600" b="1" dirty="0" smtClean="0"/>
              <a:t>Lessons Learned…</a:t>
            </a:r>
            <a:endParaRPr lang="en-US" sz="3600" b="1" dirty="0"/>
          </a:p>
        </p:txBody>
      </p:sp>
      <p:pic>
        <p:nvPicPr>
          <p:cNvPr id="6" name="Picture 5" descr="File:Glass Half Full bw 1.JPG - Wikimedia Common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2" y="2222734"/>
            <a:ext cx="2626048" cy="280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Kitchen blender | Free SV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2" y="1940364"/>
            <a:ext cx="4648200" cy="32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Orange Day Lily Reaching Out Free Stock Photo - Public Domain Pictures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567" y="2222734"/>
            <a:ext cx="3645895" cy="26973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42587" y="5251604"/>
            <a:ext cx="285347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It’s an opportunity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65648" y="5260287"/>
            <a:ext cx="27254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Blended learning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1224" y="5260287"/>
            <a:ext cx="256833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Keep extending!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112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2" name="Picture 4" descr="ba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0417" y="-80339"/>
            <a:ext cx="10971212" cy="3048001"/>
          </a:xfrm>
        </p:spPr>
        <p:txBody>
          <a:bodyPr/>
          <a:lstStyle/>
          <a:p>
            <a:r>
              <a:rPr lang="en-US" sz="4800" b="1" dirty="0" smtClean="0"/>
              <a:t>Thank </a:t>
            </a:r>
            <a:r>
              <a:rPr lang="en-US" sz="4800" b="1" dirty="0" err="1" smtClean="0"/>
              <a:t>YOu</a:t>
            </a:r>
            <a:r>
              <a:rPr lang="en-US" sz="4800" b="1" dirty="0" smtClean="0"/>
              <a:t>!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1570" y="3087204"/>
            <a:ext cx="2725737" cy="93969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latin typeface="Arial Narrow" panose="020B0606020202030204" pitchFamily="34" charset="0"/>
              </a:rPr>
              <a:t>Julie Chen</a:t>
            </a:r>
          </a:p>
          <a:p>
            <a:r>
              <a:rPr lang="en-US" sz="2800" b="1" dirty="0" smtClean="0">
                <a:latin typeface="Arial Narrow" panose="020B0606020202030204" pitchFamily="34" charset="0"/>
              </a:rPr>
              <a:t>juliechen@hku.hk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8136" y="3009968"/>
            <a:ext cx="3563796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Arial Narrow" panose="020B0606020202030204" pitchFamily="34" charset="0"/>
              </a:rPr>
              <a:t>Dr Kendrick Shih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 Narrow" panose="020B0606020202030204" pitchFamily="34" charset="0"/>
              </a:rPr>
              <a:t>Department of Ophthalmology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 Narrow" panose="020B0606020202030204" pitchFamily="34" charset="0"/>
              </a:rPr>
              <a:t>kcshih@hku.hk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6023" y="5639393"/>
            <a:ext cx="2744662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Arial Narrow" panose="020B0606020202030204" pitchFamily="34" charset="0"/>
              </a:rPr>
              <a:t>Dr Anderson Tsang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 Narrow" panose="020B0606020202030204" pitchFamily="34" charset="0"/>
              </a:rPr>
              <a:t>Department of Surgery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 Narrow" panose="020B0606020202030204" pitchFamily="34" charset="0"/>
              </a:rPr>
              <a:t>acotsang@hku.hk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4435" y="4087949"/>
            <a:ext cx="411638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Arial Narrow" panose="020B0606020202030204" pitchFamily="34" charset="0"/>
              </a:rPr>
              <a:t>Dr Esther Yu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 Narrow" panose="020B0606020202030204" pitchFamily="34" charset="0"/>
              </a:rPr>
              <a:t>Department of Family Medicine and Primary Care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Arial Narrow" panose="020B0606020202030204" pitchFamily="34" charset="0"/>
              </a:rPr>
              <a:t>ytyu@hku.hk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9" name="Picture 8" descr="https://ophthalmology.hku.hk/clinicalstaff/staff_photos/Kendrick_n_s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78" y="2886869"/>
            <a:ext cx="809625" cy="11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r Anderson Chun On TSA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81" y="5638800"/>
            <a:ext cx="796577" cy="106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www.fmpc.hku.hk/img/eyu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645" y="4213919"/>
            <a:ext cx="885058" cy="116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Julie Chen\Dropbox\BACKUP\Personal\Photos of me\Dr Julie Chen_head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96" y="2886869"/>
            <a:ext cx="766977" cy="11008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205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812" y="145624"/>
            <a:ext cx="8382000" cy="1325562"/>
          </a:xfrm>
        </p:spPr>
        <p:txBody>
          <a:bodyPr>
            <a:normAutofit/>
          </a:bodyPr>
          <a:lstStyle/>
          <a:p>
            <a:r>
              <a:rPr lang="en-HK" sz="3600" b="1" dirty="0" smtClean="0"/>
              <a:t>Learning </a:t>
            </a:r>
            <a:br>
              <a:rPr lang="en-HK" sz="3600" b="1" dirty="0" smtClean="0"/>
            </a:br>
            <a:r>
              <a:rPr lang="en-HK" sz="3600" b="1" dirty="0" smtClean="0"/>
              <a:t>Clinical consultation Skills</a:t>
            </a:r>
            <a:endParaRPr lang="en-US" sz="31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04012" y="2286000"/>
            <a:ext cx="4819804" cy="335161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435346" y="3719492"/>
            <a:ext cx="978408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5" name="Content Placeholder 14" descr="C:\Users\Julie Chen\Pictures\teaching photo.jpeg"/>
          <p:cNvPicPr>
            <a:picLocks noGrp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2286000"/>
            <a:ext cx="4841876" cy="3290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-89752"/>
            <a:ext cx="8610598" cy="1325562"/>
          </a:xfrm>
        </p:spPr>
        <p:txBody>
          <a:bodyPr>
            <a:normAutofit/>
          </a:bodyPr>
          <a:lstStyle/>
          <a:p>
            <a:r>
              <a:rPr lang="en-HK" sz="3600" b="1" dirty="0" smtClean="0"/>
              <a:t>Miller’s Pyramid </a:t>
            </a:r>
            <a:br>
              <a:rPr lang="en-HK" sz="3600" b="1" dirty="0" smtClean="0"/>
            </a:br>
            <a:r>
              <a:rPr lang="en-HK" sz="3600" b="1" dirty="0" smtClean="0"/>
              <a:t>of Clinical competence</a:t>
            </a:r>
            <a:endParaRPr lang="en-US" sz="31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64" y="1371600"/>
            <a:ext cx="9906000" cy="53173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51012" y="2590800"/>
            <a:ext cx="4114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1000" dirty="0" smtClean="0"/>
          </a:p>
          <a:p>
            <a:pPr>
              <a:lnSpc>
                <a:spcPct val="90000"/>
              </a:lnSpc>
            </a:pPr>
            <a:endParaRPr lang="en-US" sz="1000" dirty="0"/>
          </a:p>
          <a:p>
            <a:pPr>
              <a:lnSpc>
                <a:spcPct val="90000"/>
              </a:lnSpc>
            </a:pPr>
            <a:endParaRPr lang="en-US" sz="1000" dirty="0" smtClean="0"/>
          </a:p>
          <a:p>
            <a:pPr>
              <a:lnSpc>
                <a:spcPct val="90000"/>
              </a:lnSpc>
            </a:pP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1726678" y="3581400"/>
            <a:ext cx="3986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Simulated / Real patient consultation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1012" y="5348070"/>
            <a:ext cx="2931758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Seminar, Demonstration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1012" y="4441116"/>
            <a:ext cx="3581400" cy="590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Peer physical examination, 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Role play</a:t>
            </a:r>
            <a:endParaRPr lang="en-US" sz="2000" b="1" dirty="0">
              <a:solidFill>
                <a:schemeClr val="accent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6612" y="1529972"/>
            <a:ext cx="3886200" cy="17466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Inpatient bedside teaching: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wards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18" y="3251200"/>
            <a:ext cx="7008812" cy="34445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483" y="228600"/>
            <a:ext cx="7008813" cy="3636549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/>
        </p:nvSpPr>
        <p:spPr>
          <a:xfrm>
            <a:off x="7389812" y="4445219"/>
            <a:ext cx="3886200" cy="17466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None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care teaching: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outpatient clinics (GOPC) in the community</a:t>
            </a:r>
          </a:p>
        </p:txBody>
      </p:sp>
      <p:sp>
        <p:nvSpPr>
          <p:cNvPr id="10" name="Multiply 9"/>
          <p:cNvSpPr/>
          <p:nvPr/>
        </p:nvSpPr>
        <p:spPr>
          <a:xfrm>
            <a:off x="1141412" y="0"/>
            <a:ext cx="9525000" cy="6858000"/>
          </a:xfrm>
          <a:prstGeom prst="mathMultiply">
            <a:avLst/>
          </a:prstGeom>
          <a:solidFill>
            <a:srgbClr val="FF0000"/>
          </a:solidFill>
          <a:ln w="0" cmpd="dbl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709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-89752"/>
            <a:ext cx="8610598" cy="1325562"/>
          </a:xfrm>
        </p:spPr>
        <p:txBody>
          <a:bodyPr>
            <a:normAutofit/>
          </a:bodyPr>
          <a:lstStyle/>
          <a:p>
            <a:r>
              <a:rPr lang="en-HK" sz="3600" b="1" dirty="0" smtClean="0"/>
              <a:t>SCAFFOLDED LEARNING </a:t>
            </a:r>
            <a:br>
              <a:rPr lang="en-HK" sz="3600" b="1" dirty="0" smtClean="0"/>
            </a:br>
            <a:r>
              <a:rPr lang="en-HK" sz="3600" b="1" dirty="0" smtClean="0"/>
              <a:t>OF CLINICAL CONSULTATION SKILLS</a:t>
            </a:r>
            <a:endParaRPr lang="en-US" sz="31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119346"/>
              </p:ext>
            </p:extLst>
          </p:nvPr>
        </p:nvGraphicFramePr>
        <p:xfrm>
          <a:off x="0" y="1371601"/>
          <a:ext cx="12188825" cy="54123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60179">
                  <a:extLst>
                    <a:ext uri="{9D8B030D-6E8A-4147-A177-3AD203B41FA5}">
                      <a16:colId xmlns:a16="http://schemas.microsoft.com/office/drawing/2014/main" val="2438597750"/>
                    </a:ext>
                  </a:extLst>
                </a:gridCol>
                <a:gridCol w="2041759">
                  <a:extLst>
                    <a:ext uri="{9D8B030D-6E8A-4147-A177-3AD203B41FA5}">
                      <a16:colId xmlns:a16="http://schemas.microsoft.com/office/drawing/2014/main" val="3813897901"/>
                    </a:ext>
                  </a:extLst>
                </a:gridCol>
                <a:gridCol w="3910853">
                  <a:extLst>
                    <a:ext uri="{9D8B030D-6E8A-4147-A177-3AD203B41FA5}">
                      <a16:colId xmlns:a16="http://schemas.microsoft.com/office/drawing/2014/main" val="2915457641"/>
                    </a:ext>
                  </a:extLst>
                </a:gridCol>
                <a:gridCol w="3976034">
                  <a:extLst>
                    <a:ext uri="{9D8B030D-6E8A-4147-A177-3AD203B41FA5}">
                      <a16:colId xmlns:a16="http://schemas.microsoft.com/office/drawing/2014/main" val="1770304716"/>
                    </a:ext>
                  </a:extLst>
                </a:gridCol>
              </a:tblGrid>
              <a:tr h="9774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Miller’s pyramid</a:t>
                      </a:r>
                      <a:r>
                        <a:rPr lang="en-US" baseline="0" dirty="0" smtClean="0"/>
                        <a:t> of Clinical Competence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Mode of learning- </a:t>
                      </a:r>
                      <a:r>
                        <a:rPr lang="en-US" sz="2800" dirty="0" smtClean="0">
                          <a:solidFill>
                            <a:schemeClr val="accent1"/>
                          </a:solidFill>
                        </a:rPr>
                        <a:t>Usual practice</a:t>
                      </a:r>
                      <a:endParaRPr lang="en-US" sz="28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Mode of learning-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During COVID-19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652220"/>
                  </a:ext>
                </a:extLst>
              </a:tr>
              <a:tr h="11518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Foundational skills </a:t>
                      </a:r>
                    </a:p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(physical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Knows/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 how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Tutorial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demonstration and peer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physical examination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Zoom tutorial</a:t>
                      </a: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demonstration and interactive Q&amp;A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614795"/>
                  </a:ext>
                </a:extLst>
              </a:tr>
              <a:tr h="129957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(conductin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a clinical consultation in a safe setting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Workshop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s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imulated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patients and clinician facilitator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Zoom workshop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simulated patients in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breakout rooms + clinician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30129"/>
                  </a:ext>
                </a:extLst>
              </a:tr>
              <a:tr h="190510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4545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(conducting a clinical consultation in a real setting)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Bedside</a:t>
                      </a:r>
                      <a:r>
                        <a:rPr lang="en-US" sz="2400" b="1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teaching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real patients supervised by a clinician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Webside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teaching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real patients and clinician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supervisor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2092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" y="2362200"/>
            <a:ext cx="12188824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411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6012" y="197218"/>
            <a:ext cx="7924798" cy="1325562"/>
          </a:xfrm>
        </p:spPr>
        <p:txBody>
          <a:bodyPr>
            <a:normAutofit/>
          </a:bodyPr>
          <a:lstStyle/>
          <a:p>
            <a:r>
              <a:rPr lang="en-HK" sz="3600" b="1" dirty="0"/>
              <a:t>1</a:t>
            </a:r>
            <a:r>
              <a:rPr lang="en-HK" sz="3600" b="1" dirty="0" smtClean="0"/>
              <a:t>. Foundational Skills ophthalmologic examination</a:t>
            </a:r>
            <a:endParaRPr lang="en-US" sz="3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71" y="3657600"/>
            <a:ext cx="4856177" cy="275272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66012" y="1676400"/>
            <a:ext cx="4114798" cy="502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0793" y="1850041"/>
            <a:ext cx="6095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3-pronged approach to learning: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Written information (knowledge)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Video demonstrations (skill acquisition)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Online small group tutorial (clinician reinforcement)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0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-89752"/>
            <a:ext cx="8610598" cy="1325562"/>
          </a:xfrm>
        </p:spPr>
        <p:txBody>
          <a:bodyPr>
            <a:normAutofit/>
          </a:bodyPr>
          <a:lstStyle/>
          <a:p>
            <a:r>
              <a:rPr lang="en-HK" sz="3600" b="1" dirty="0" smtClean="0"/>
              <a:t>OPHTHALMOLOGIC Examination </a:t>
            </a:r>
            <a:br>
              <a:rPr lang="en-HK" sz="3600" b="1" dirty="0" smtClean="0"/>
            </a:br>
            <a:r>
              <a:rPr lang="en-HK" sz="3100" b="1" cap="none" dirty="0"/>
              <a:t>O</a:t>
            </a:r>
            <a:r>
              <a:rPr lang="en-HK" sz="3100" b="1" cap="none" dirty="0" smtClean="0"/>
              <a:t>nline tutorial: </a:t>
            </a:r>
            <a:r>
              <a:rPr lang="en-HK" sz="3100" b="1" cap="none" dirty="0"/>
              <a:t>D</a:t>
            </a:r>
            <a:r>
              <a:rPr lang="en-HK" sz="3100" b="1" cap="none" dirty="0" smtClean="0"/>
              <a:t>r Kendrick </a:t>
            </a:r>
            <a:r>
              <a:rPr lang="en-HK" sz="3100" b="1" cap="none" dirty="0"/>
              <a:t>S</a:t>
            </a:r>
            <a:r>
              <a:rPr lang="en-HK" sz="3100" b="1" cap="none" dirty="0" smtClean="0"/>
              <a:t>hih</a:t>
            </a:r>
            <a:endParaRPr lang="en-US" sz="31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212" y="1235810"/>
            <a:ext cx="9790298" cy="53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-89752"/>
            <a:ext cx="8610598" cy="1325562"/>
          </a:xfrm>
        </p:spPr>
        <p:txBody>
          <a:bodyPr>
            <a:normAutofit/>
          </a:bodyPr>
          <a:lstStyle/>
          <a:p>
            <a:r>
              <a:rPr lang="en-HK" sz="3600" b="1" dirty="0" smtClean="0"/>
              <a:t>SCAFFOLDED LEARNING </a:t>
            </a:r>
            <a:br>
              <a:rPr lang="en-HK" sz="3600" b="1" dirty="0" smtClean="0"/>
            </a:br>
            <a:r>
              <a:rPr lang="en-HK" sz="3600" b="1" dirty="0" smtClean="0"/>
              <a:t>OF CLINICAL CONSULTATION SKILLS</a:t>
            </a:r>
            <a:endParaRPr lang="en-US" sz="3100" b="1" cap="non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167058"/>
              </p:ext>
            </p:extLst>
          </p:nvPr>
        </p:nvGraphicFramePr>
        <p:xfrm>
          <a:off x="0" y="1371601"/>
          <a:ext cx="12188825" cy="54123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60179">
                  <a:extLst>
                    <a:ext uri="{9D8B030D-6E8A-4147-A177-3AD203B41FA5}">
                      <a16:colId xmlns:a16="http://schemas.microsoft.com/office/drawing/2014/main" val="2438597750"/>
                    </a:ext>
                  </a:extLst>
                </a:gridCol>
                <a:gridCol w="2041759">
                  <a:extLst>
                    <a:ext uri="{9D8B030D-6E8A-4147-A177-3AD203B41FA5}">
                      <a16:colId xmlns:a16="http://schemas.microsoft.com/office/drawing/2014/main" val="3813897901"/>
                    </a:ext>
                  </a:extLst>
                </a:gridCol>
                <a:gridCol w="3910853">
                  <a:extLst>
                    <a:ext uri="{9D8B030D-6E8A-4147-A177-3AD203B41FA5}">
                      <a16:colId xmlns:a16="http://schemas.microsoft.com/office/drawing/2014/main" val="2915457641"/>
                    </a:ext>
                  </a:extLst>
                </a:gridCol>
                <a:gridCol w="3976034">
                  <a:extLst>
                    <a:ext uri="{9D8B030D-6E8A-4147-A177-3AD203B41FA5}">
                      <a16:colId xmlns:a16="http://schemas.microsoft.com/office/drawing/2014/main" val="1770304716"/>
                    </a:ext>
                  </a:extLst>
                </a:gridCol>
              </a:tblGrid>
              <a:tr h="9774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Miller’s pyramid</a:t>
                      </a:r>
                      <a:r>
                        <a:rPr lang="en-US" baseline="0" dirty="0" smtClean="0"/>
                        <a:t> of Clinical Competence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Mode of learning- </a:t>
                      </a:r>
                      <a:r>
                        <a:rPr lang="en-US" sz="2800" dirty="0" smtClean="0">
                          <a:solidFill>
                            <a:schemeClr val="accent1"/>
                          </a:solidFill>
                        </a:rPr>
                        <a:t>Usual practice</a:t>
                      </a:r>
                      <a:endParaRPr lang="en-US" sz="28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Mode of learning-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During COVID-19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652220"/>
                  </a:ext>
                </a:extLst>
              </a:tr>
              <a:tr h="1151893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Foundational skills </a:t>
                      </a:r>
                    </a:p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(physical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exam)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Knows/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 how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Tutorial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demonstration and peer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physical examination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Zoom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tutorial</a:t>
                      </a:r>
                      <a:r>
                        <a:rPr lang="en-US" sz="240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demonstration and interactive Q&amp;A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614795"/>
                  </a:ext>
                </a:extLst>
              </a:tr>
              <a:tr h="1299571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(conductin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 a clinical consultation in a safe setting</a:t>
                      </a: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Workshop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s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imulated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patients and clinician facilitator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Zoom workshop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simulated patients in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breakout rooms + clinician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330129"/>
                  </a:ext>
                </a:extLst>
              </a:tr>
              <a:tr h="190510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4545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(conducting a clinical consultation in a real setting)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Shows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Bedside</a:t>
                      </a:r>
                      <a:r>
                        <a:rPr lang="en-US" sz="2400" b="1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teaching 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real patients supervised by a clinician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Webside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teaching </a:t>
                      </a:r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real patients and clinician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supervisor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82092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3506288"/>
            <a:ext cx="12188824" cy="13705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939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012" y="145624"/>
            <a:ext cx="9067800" cy="1325562"/>
          </a:xfrm>
        </p:spPr>
        <p:txBody>
          <a:bodyPr>
            <a:normAutofit fontScale="90000"/>
          </a:bodyPr>
          <a:lstStyle/>
          <a:p>
            <a:r>
              <a:rPr lang="en-HK" sz="3600" b="1" dirty="0" smtClean="0"/>
              <a:t>2. Conducting a Clinical consultation (Patient EDUCATORS)</a:t>
            </a:r>
            <a:br>
              <a:rPr lang="en-HK" sz="3600" b="1" dirty="0" smtClean="0"/>
            </a:br>
            <a:r>
              <a:rPr lang="en-HK" sz="3600" b="1" cap="none" dirty="0" smtClean="0"/>
              <a:t>Family Medicine workshop: Dr Esther Yu</a:t>
            </a:r>
            <a:endParaRPr lang="en-US" sz="3600" b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981303"/>
            <a:ext cx="4914899" cy="4724504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n-HK" b="1" dirty="0" smtClean="0">
                <a:latin typeface="Arial" panose="020B0604020202020204" pitchFamily="34" charset="0"/>
                <a:cs typeface="Arial" panose="020B0604020202020204" pitchFamily="34" charset="0"/>
              </a:rPr>
              <a:t>Making a whole-person diagnosis</a:t>
            </a:r>
          </a:p>
          <a:p>
            <a:r>
              <a:rPr lang="en-HK" dirty="0" smtClean="0">
                <a:latin typeface="Arial" panose="020B0604020202020204" pitchFamily="34" charset="0"/>
                <a:cs typeface="Arial" panose="020B0604020202020204" pitchFamily="34" charset="0"/>
              </a:rPr>
              <a:t>MBBS Year 4 students: 5 groups x 6-8 students</a:t>
            </a:r>
          </a:p>
          <a:p>
            <a:r>
              <a:rPr lang="en-HK" dirty="0" smtClean="0">
                <a:latin typeface="Arial" panose="020B0604020202020204" pitchFamily="34" charset="0"/>
                <a:cs typeface="Arial" panose="020B0604020202020204" pitchFamily="34" charset="0"/>
              </a:rPr>
              <a:t>5 trained patient educators rotate to each breakout room </a:t>
            </a:r>
          </a:p>
          <a:p>
            <a:r>
              <a:rPr lang="en-HK" dirty="0" smtClean="0">
                <a:latin typeface="Arial" panose="020B0604020202020204" pitchFamily="34" charset="0"/>
                <a:cs typeface="Arial" panose="020B0604020202020204" pitchFamily="34" charset="0"/>
              </a:rPr>
              <a:t>Student pairs interview a patient using a structured approach and appropriate communication skills to determine the diagnosis and problem list</a:t>
            </a:r>
          </a:p>
          <a:p>
            <a:r>
              <a:rPr lang="en-HK" dirty="0" smtClean="0">
                <a:latin typeface="Arial" panose="020B0604020202020204" pitchFamily="34" charset="0"/>
                <a:cs typeface="Arial" panose="020B0604020202020204" pitchFamily="34" charset="0"/>
              </a:rPr>
              <a:t>Patient educators gives individual and collective feedback</a:t>
            </a:r>
          </a:p>
          <a:p>
            <a:r>
              <a:rPr lang="en-HK" dirty="0" smtClean="0">
                <a:latin typeface="Arial" panose="020B0604020202020204" pitchFamily="34" charset="0"/>
                <a:cs typeface="Arial" panose="020B0604020202020204" pitchFamily="34" charset="0"/>
              </a:rPr>
              <a:t>Clinician leads discussion of clinical aspects of the case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381000"/>
            <a:ext cx="1981200" cy="854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12" y="1600200"/>
            <a:ext cx="6137315" cy="5105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3059" y="2830567"/>
            <a:ext cx="5938019" cy="1542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801" y="2050751"/>
            <a:ext cx="584657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World  presentation (widescreen).potx" id="{6FD2C32E-565A-4F51-8C38-826F1B24AA7D}" vid="{06379D18-BA11-4F05-84DF-EB681B68D4FA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tf02804891 (1)</Template>
  <TotalTime>1444</TotalTime>
  <Words>599</Words>
  <Application>Microsoft Office PowerPoint</Application>
  <PresentationFormat>Custom</PresentationFormat>
  <Paragraphs>119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微軟正黑體</vt:lpstr>
      <vt:lpstr>新細明體</vt:lpstr>
      <vt:lpstr>Arial</vt:lpstr>
      <vt:lpstr>Arial Narrow</vt:lpstr>
      <vt:lpstr>Century Gothic</vt:lpstr>
      <vt:lpstr>World Presentation 16x9</vt:lpstr>
      <vt:lpstr>CLINICAL EXPERIENTIAL learning During Covid-19</vt:lpstr>
      <vt:lpstr>Learning  Clinical consultation Skills</vt:lpstr>
      <vt:lpstr>Miller’s Pyramid  of Clinical competence</vt:lpstr>
      <vt:lpstr>PowerPoint Presentation</vt:lpstr>
      <vt:lpstr>SCAFFOLDED LEARNING  OF CLINICAL CONSULTATION SKILLS</vt:lpstr>
      <vt:lpstr>1. Foundational Skills ophthalmologic examination</vt:lpstr>
      <vt:lpstr>OPHTHALMOLOGIC Examination  Online tutorial: Dr Kendrick Shih</vt:lpstr>
      <vt:lpstr>SCAFFOLDED LEARNING  OF CLINICAL CONSULTATION SKILLS</vt:lpstr>
      <vt:lpstr>2. Conducting a Clinical consultation (Patient EDUCATORS) Family Medicine workshop: Dr Esther Yu</vt:lpstr>
      <vt:lpstr>CONDUCTING A CLINICAL CONSULTATION (SIMULATED PATIENT) – the interview</vt:lpstr>
      <vt:lpstr>SCAFFOLDED LEARNING  OF CLINICAL CONSULTATION SKILLS</vt:lpstr>
      <vt:lpstr>3. Conducting a Clinical consultation (real Patient): History and physical exam Neurological clerkship: Dr Anderson Tsang</vt:lpstr>
      <vt:lpstr>Case discussion with clinician</vt:lpstr>
      <vt:lpstr>Lessons Learned…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Ming-Jung Ho</dc:creator>
  <cp:lastModifiedBy>Julie Chen</cp:lastModifiedBy>
  <cp:revision>93</cp:revision>
  <dcterms:created xsi:type="dcterms:W3CDTF">2020-02-13T20:38:43Z</dcterms:created>
  <dcterms:modified xsi:type="dcterms:W3CDTF">2020-05-10T22:42:19Z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