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86"/>
    <p:restoredTop sz="94670"/>
  </p:normalViewPr>
  <p:slideViewPr>
    <p:cSldViewPr snapToGrid="0" snapToObjects="1">
      <p:cViewPr varScale="1">
        <p:scale>
          <a:sx n="105" d="100"/>
          <a:sy n="105" d="100"/>
        </p:scale>
        <p:origin x="2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8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08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63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4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16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61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78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781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96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33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9640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5/9/20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6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wgSnQcxc1A" TargetMode="External"/><Relationship Id="rId2" Type="http://schemas.openxmlformats.org/officeDocument/2006/relationships/hyperlink" Target="https://www.youtube.com/watch?v=huqZHM5lJ8Q&amp;feature=youtu.b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4_KT72C9sc&amp;list=PLBjTIReq40fwlbEanoI25NCeC-WI6yL2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80FF4F-9671-4969-A9D8-AB9B0A26A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536" b="1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F3ED5-3C08-BA47-A578-1357714D0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795509"/>
            <a:ext cx="4092525" cy="2970950"/>
          </a:xfrm>
        </p:spPr>
        <p:txBody>
          <a:bodyPr>
            <a:normAutofit/>
          </a:bodyPr>
          <a:lstStyle/>
          <a:p>
            <a:r>
              <a:rPr lang="en-US" sz="5100" dirty="0">
                <a:solidFill>
                  <a:srgbClr val="FFFFFF"/>
                </a:solidFill>
              </a:rPr>
              <a:t>Continuing Hands-On Experience in Pandemic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28AA9-58D0-2148-87EE-3E0B9A6F6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901440"/>
            <a:ext cx="4092525" cy="20773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Dr KS Lui &amp; Dr Sam Lam</a:t>
            </a:r>
          </a:p>
          <a:p>
            <a:r>
              <a:rPr lang="en-US" dirty="0">
                <a:solidFill>
                  <a:srgbClr val="FFFFFF"/>
                </a:solidFill>
              </a:rPr>
              <a:t>Department of Electrical and Electronic Engineering</a:t>
            </a:r>
          </a:p>
        </p:txBody>
      </p:sp>
    </p:spTree>
    <p:extLst>
      <p:ext uri="{BB962C8B-B14F-4D97-AF65-F5344CB8AC3E}">
        <p14:creationId xmlns:p14="http://schemas.microsoft.com/office/powerpoint/2010/main" val="200205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B2CFCF-F8DD-364A-AA92-D5650AEE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ELEC 3848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Integrated Design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ADCC3-BB51-3A42-9945-6B5AC0D2C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Core course for all students (110+ students this semester)</a:t>
            </a:r>
          </a:p>
          <a:p>
            <a:r>
              <a:rPr lang="en-US" dirty="0"/>
              <a:t>The ONLY core course that offers intensive hands-on experience and has a group project component</a:t>
            </a:r>
          </a:p>
          <a:p>
            <a:r>
              <a:rPr lang="en-US" dirty="0"/>
              <a:t>NO exam, 100% continuous assessment</a:t>
            </a:r>
          </a:p>
          <a:p>
            <a:r>
              <a:rPr lang="en-US" dirty="0"/>
              <a:t>One of the measurement courses for accreditation (coming Nov/Dec)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192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CACA6E-9DED-1A4F-8CB8-1D76F75F5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Original Structure of the Course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BE0E124-1B5B-3940-964C-5386DA4A12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462610"/>
              </p:ext>
            </p:extLst>
          </p:nvPr>
        </p:nvGraphicFramePr>
        <p:xfrm>
          <a:off x="4279447" y="448666"/>
          <a:ext cx="7490565" cy="5166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9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5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1773">
                <a:tc>
                  <a:txBody>
                    <a:bodyPr/>
                    <a:lstStyle/>
                    <a:p>
                      <a:pPr algn="ctr"/>
                      <a:r>
                        <a:rPr lang="en-HK" dirty="0"/>
                        <a:t>Week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dirty="0"/>
                        <a:t>Activities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dirty="0"/>
                        <a:t>Assessment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13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First</a:t>
                      </a:r>
                      <a:r>
                        <a:rPr lang="en-US" baseline="0" dirty="0"/>
                        <a:t> week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baseline="0" dirty="0"/>
                        <a:t>Course introduction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758">
                <a:tc>
                  <a:txBody>
                    <a:bodyPr/>
                    <a:lstStyle/>
                    <a:p>
                      <a:pPr algn="ctr"/>
                      <a:r>
                        <a:rPr lang="en-HK" dirty="0"/>
                        <a:t>Before mid-term break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dirty="0"/>
                        <a:t>5 laboratory exercises</a:t>
                      </a:r>
                    </a:p>
                    <a:p>
                      <a:pPr algn="ctr"/>
                      <a:r>
                        <a:rPr lang="en-HK" dirty="0"/>
                        <a:t>- hands-on exercises on how to use microprocessors, electronics, sensors, motors, etc. to build simple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HK" dirty="0"/>
                        <a:t>Moodle questions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HK" dirty="0">
                          <a:hlinkClick r:id="rId2"/>
                        </a:rPr>
                        <a:t>Task demonstrations</a:t>
                      </a:r>
                      <a:endParaRPr lang="en-HK" dirty="0"/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HK" dirty="0"/>
                        <a:t>Lab reflection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0159">
                <a:tc>
                  <a:txBody>
                    <a:bodyPr/>
                    <a:lstStyle/>
                    <a:p>
                      <a:pPr algn="ctr"/>
                      <a:r>
                        <a:rPr lang="en-HK" dirty="0"/>
                        <a:t>After mid-term break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dirty="0"/>
                        <a:t>Group project</a:t>
                      </a:r>
                    </a:p>
                    <a:p>
                      <a:pPr marL="285750" marR="0" lvl="0" indent="-2857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HK" baseline="0" dirty="0"/>
                        <a:t>Automatic vehicle system</a:t>
                      </a:r>
                    </a:p>
                    <a:p>
                      <a:pPr lvl="1"/>
                      <a:r>
                        <a:rPr lang="en-US" sz="1400" dirty="0">
                          <a:hlinkClick r:id="rId3"/>
                        </a:rPr>
                        <a:t>https://youtu.be/9wgSnQcxc1A</a:t>
                      </a:r>
                      <a:endParaRPr lang="en-US" sz="1400" dirty="0"/>
                    </a:p>
                    <a:p>
                      <a:pPr lvl="1"/>
                      <a:r>
                        <a:rPr lang="en-US" sz="1400" dirty="0"/>
                        <a:t>https://</a:t>
                      </a:r>
                      <a:r>
                        <a:rPr lang="en-US" sz="1400" dirty="0" err="1"/>
                        <a:t>youtu.be</a:t>
                      </a:r>
                      <a:r>
                        <a:rPr lang="en-US" sz="1400" dirty="0"/>
                        <a:t>/6uQx8ibzHe8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dirty="0"/>
                        <a:t>Task completion (time and complexity)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dirty="0"/>
                        <a:t>innovation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dirty="0"/>
                        <a:t>Final report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C763760-BF5A-3E41-BBEE-8003E0C98480}"/>
              </a:ext>
            </a:extLst>
          </p:cNvPr>
          <p:cNvSpPr txBox="1"/>
          <p:nvPr/>
        </p:nvSpPr>
        <p:spPr>
          <a:xfrm>
            <a:off x="4436277" y="5892157"/>
            <a:ext cx="7176903" cy="6467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Labs and Projects can no longer be conducted in lab! Demonstrations as well…</a:t>
            </a:r>
          </a:p>
        </p:txBody>
      </p:sp>
    </p:spTree>
    <p:extLst>
      <p:ext uri="{BB962C8B-B14F-4D97-AF65-F5344CB8AC3E}">
        <p14:creationId xmlns:p14="http://schemas.microsoft.com/office/powerpoint/2010/main" val="414912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D3331C-38AE-5D47-ABD5-87183B132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Take-home </a:t>
            </a:r>
            <a:r>
              <a:rPr lang="en-US" sz="4800" b="1" i="1" dirty="0">
                <a:solidFill>
                  <a:srgbClr val="FFFFFF"/>
                </a:solidFill>
              </a:rPr>
              <a:t>Lab</a:t>
            </a:r>
            <a:r>
              <a:rPr lang="en-US" dirty="0">
                <a:solidFill>
                  <a:srgbClr val="FFFFFF"/>
                </a:solidFill>
              </a:rPr>
              <a:t> Arrangement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5139-C66C-2A44-A2EC-310262AED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947568"/>
          </a:xfrm>
        </p:spPr>
        <p:txBody>
          <a:bodyPr anchor="ctr">
            <a:normAutofit/>
          </a:bodyPr>
          <a:lstStyle/>
          <a:p>
            <a:r>
              <a:rPr lang="en-US" dirty="0"/>
              <a:t>Distribute portable lab materials</a:t>
            </a:r>
          </a:p>
          <a:p>
            <a:pPr lvl="1"/>
            <a:r>
              <a:rPr lang="en-US" dirty="0"/>
              <a:t>Pickup from Departmental Office</a:t>
            </a:r>
          </a:p>
          <a:p>
            <a:pPr lvl="1"/>
            <a:r>
              <a:rPr lang="en-US" dirty="0"/>
              <a:t>By mail service</a:t>
            </a:r>
          </a:p>
          <a:p>
            <a:r>
              <a:rPr lang="en-US" dirty="0"/>
              <a:t>Provide simulator support for simple implementation before materials are available</a:t>
            </a:r>
          </a:p>
          <a:p>
            <a:r>
              <a:rPr lang="en-US" dirty="0"/>
              <a:t>Video instructions</a:t>
            </a:r>
          </a:p>
          <a:p>
            <a:r>
              <a:rPr lang="en-US" dirty="0"/>
              <a:t>Discussion forum in Moodle for Q&amp;A</a:t>
            </a:r>
          </a:p>
          <a:p>
            <a:r>
              <a:rPr lang="en-US" dirty="0"/>
              <a:t>Revise lab instructions to tailor for work-at-home where some equipment is not available</a:t>
            </a:r>
          </a:p>
          <a:p>
            <a:r>
              <a:rPr lang="en-US" dirty="0"/>
              <a:t>Task demonstration via video clips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223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BE1F51-A4D6-3E4B-B1C0-C7811970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Take-home </a:t>
            </a:r>
            <a:r>
              <a:rPr lang="en-US" sz="4800" b="1" i="1" dirty="0">
                <a:solidFill>
                  <a:srgbClr val="FFFFFF"/>
                </a:solidFill>
              </a:rPr>
              <a:t>Project</a:t>
            </a:r>
            <a:r>
              <a:rPr lang="en-US" dirty="0">
                <a:solidFill>
                  <a:srgbClr val="FFFFFF"/>
                </a:solidFill>
              </a:rPr>
              <a:t> Arrangement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6B665-E63F-334A-B515-D73B95627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>
                <a:hlinkClick r:id="" action="ppaction://hlinkshowjump?jump=nextslide"/>
              </a:rPr>
              <a:t>Materials</a:t>
            </a:r>
            <a:r>
              <a:rPr lang="en-US" dirty="0"/>
              <a:t> must be picked up from HKU due to safety issue</a:t>
            </a:r>
          </a:p>
          <a:p>
            <a:r>
              <a:rPr lang="en-US" dirty="0"/>
              <a:t>Detailed </a:t>
            </a:r>
            <a:r>
              <a:rPr lang="en-US" dirty="0">
                <a:hlinkClick r:id="rId2"/>
              </a:rPr>
              <a:t>video</a:t>
            </a:r>
            <a:r>
              <a:rPr lang="en-US" dirty="0"/>
              <a:t> tutorials on putting the things together</a:t>
            </a:r>
          </a:p>
          <a:p>
            <a:r>
              <a:rPr lang="en-US" dirty="0"/>
              <a:t>Revise project tasks for take-home situation</a:t>
            </a:r>
          </a:p>
          <a:p>
            <a:r>
              <a:rPr lang="en-US" dirty="0"/>
              <a:t>Individual project via simulator option available</a:t>
            </a:r>
          </a:p>
          <a:p>
            <a:r>
              <a:rPr lang="en-US" dirty="0"/>
              <a:t>Zoom presentation for project proposals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88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variety of items on a table&#10;&#10;Description automatically generated">
            <a:extLst>
              <a:ext uri="{FF2B5EF4-FFF2-40B4-BE49-F238E27FC236}">
                <a16:creationId xmlns:a16="http://schemas.microsoft.com/office/drawing/2014/main" id="{C0D2E75F-E9D4-4949-9F45-C47376B60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583" y="635000"/>
            <a:ext cx="5659948" cy="5588000"/>
          </a:xfrm>
          <a:prstGeom prst="rect">
            <a:avLst/>
          </a:prstGeom>
        </p:spPr>
      </p:pic>
      <p:sp>
        <p:nvSpPr>
          <p:cNvPr id="4" name="Action Button: Back or Previous 3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E32593C-E7E4-3E4F-A0D4-85DF9825C73C}"/>
              </a:ext>
            </a:extLst>
          </p:cNvPr>
          <p:cNvSpPr/>
          <p:nvPr/>
        </p:nvSpPr>
        <p:spPr>
          <a:xfrm>
            <a:off x="11009376" y="841248"/>
            <a:ext cx="646176" cy="63398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5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BE1F51-A4D6-3E4B-B1C0-C7811970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Take-home </a:t>
            </a:r>
            <a:r>
              <a:rPr lang="en-US" b="1" i="1" dirty="0">
                <a:solidFill>
                  <a:srgbClr val="FFFFFF"/>
                </a:solidFill>
              </a:rPr>
              <a:t>Project</a:t>
            </a:r>
            <a:r>
              <a:rPr lang="en-US" dirty="0">
                <a:solidFill>
                  <a:srgbClr val="FFFFFF"/>
                </a:solidFill>
              </a:rPr>
              <a:t>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6B665-E63F-334A-B515-D73B95627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Video clips to demonstrate functionalities of the vehicle system</a:t>
            </a:r>
          </a:p>
          <a:p>
            <a:pPr lvl="1"/>
            <a:r>
              <a:rPr lang="en-US" dirty="0"/>
              <a:t>Time performance: stop watch</a:t>
            </a:r>
          </a:p>
          <a:p>
            <a:r>
              <a:rPr lang="en-US" dirty="0"/>
              <a:t>Narration required to explain the design principle</a:t>
            </a:r>
          </a:p>
          <a:p>
            <a:r>
              <a:rPr lang="en-US" dirty="0"/>
              <a:t>Final report can be developed as before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045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76E254-CE6A-B84C-A929-74FDCAFBE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C1B80-65E3-1F42-9750-9A33D0E24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7" y="591344"/>
            <a:ext cx="6720565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Major elements of the course are successfully kept</a:t>
            </a:r>
          </a:p>
          <a:p>
            <a:r>
              <a:rPr lang="en-US" dirty="0"/>
              <a:t>Transition was easier by e-learning &amp; flipped classroom adoption</a:t>
            </a:r>
          </a:p>
          <a:p>
            <a:r>
              <a:rPr lang="en-US" dirty="0"/>
              <a:t>Students are comfortable with multimedia forms of learning materials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622761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3B51B1"/>
      </a:accent1>
      <a:accent2>
        <a:srgbClr val="4D94C3"/>
      </a:accent2>
      <a:accent3>
        <a:srgbClr val="684DC3"/>
      </a:accent3>
      <a:accent4>
        <a:srgbClr val="B1723B"/>
      </a:accent4>
      <a:accent5>
        <a:srgbClr val="B1A445"/>
      </a:accent5>
      <a:accent6>
        <a:srgbClr val="8AAD39"/>
      </a:accent6>
      <a:hlink>
        <a:srgbClr val="968332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313</Words>
  <Application>Microsoft Macintosh PowerPoint</Application>
  <PresentationFormat>Widescreen</PresentationFormat>
  <Paragraphs>54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Tw Cen MT</vt:lpstr>
      <vt:lpstr>ShapesVTI</vt:lpstr>
      <vt:lpstr>Continuing Hands-On Experience in Pandemic</vt:lpstr>
      <vt:lpstr>ELEC 3848 Integrated Design Project</vt:lpstr>
      <vt:lpstr>Original Structure of the Course</vt:lpstr>
      <vt:lpstr>Take-home Lab Arrangement</vt:lpstr>
      <vt:lpstr>Take-home Project Arrangement</vt:lpstr>
      <vt:lpstr>PowerPoint Presentation</vt:lpstr>
      <vt:lpstr>Take-home Project Assessment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Hands-On Experience in Pandemic</dc:title>
  <dc:creator>lkswong</dc:creator>
  <cp:lastModifiedBy>lkswong</cp:lastModifiedBy>
  <cp:revision>7</cp:revision>
  <dcterms:created xsi:type="dcterms:W3CDTF">2020-05-09T17:59:42Z</dcterms:created>
  <dcterms:modified xsi:type="dcterms:W3CDTF">2020-05-09T18:22:26Z</dcterms:modified>
</cp:coreProperties>
</file>