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5" d="100"/>
          <a:sy n="115" d="100"/>
        </p:scale>
        <p:origin x="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5/5/20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5/5/20</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5/5/20</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5/5/20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5/5/20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5/5/20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5/5/20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5/5/20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5/5/20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5/5/20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5/5/20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5/5/20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empston@hku.h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l.hku.hk/reform/#anchor-1" TargetMode="Externa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l.hku.hk/t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playlist?list=PL0EKcmHAUV3LRO_XwHcr2TtwzjhM-rSa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8FD68DA-43BA-4508-8DE2-BA9BB7B2FA5B}"/>
              </a:ext>
            </a:extLst>
          </p:cNvPr>
          <p:cNvSpPr>
            <a:spLocks noGrp="1"/>
          </p:cNvSpPr>
          <p:nvPr>
            <p:ph type="ctrTitle"/>
          </p:nvPr>
        </p:nvSpPr>
        <p:spPr>
          <a:xfrm>
            <a:off x="5289754" y="639097"/>
            <a:ext cx="6253317" cy="3686015"/>
          </a:xfrm>
        </p:spPr>
        <p:txBody>
          <a:bodyPr>
            <a:normAutofit/>
          </a:bodyPr>
          <a:lstStyle/>
          <a:p>
            <a:r>
              <a:rPr lang="en-US" dirty="0"/>
              <a:t>Assessment beyond the </a:t>
            </a:r>
            <a:r>
              <a:rPr lang="en-US" dirty="0" smtClean="0"/>
              <a:t>curriculum</a:t>
            </a:r>
            <a:endParaRPr lang="en-US" sz="8000" dirty="0"/>
          </a:p>
        </p:txBody>
      </p:sp>
      <p:sp>
        <p:nvSpPr>
          <p:cNvPr id="3" name="Subtitle 2">
            <a:extLst>
              <a:ext uri="{FF2B5EF4-FFF2-40B4-BE49-F238E27FC236}">
                <a16:creationId xmlns:a16="http://schemas.microsoft.com/office/drawing/2014/main" xmlns="" id="{A8E9CFF2-3777-4FF4-A759-8491175B0B7C}"/>
              </a:ext>
            </a:extLst>
          </p:cNvPr>
          <p:cNvSpPr>
            <a:spLocks noGrp="1"/>
          </p:cNvSpPr>
          <p:nvPr>
            <p:ph type="subTitle" idx="1"/>
          </p:nvPr>
        </p:nvSpPr>
        <p:spPr>
          <a:xfrm>
            <a:off x="5289753" y="4672739"/>
            <a:ext cx="6269347" cy="1021498"/>
          </a:xfrm>
        </p:spPr>
        <p:txBody>
          <a:bodyPr>
            <a:normAutofit fontScale="55000" lnSpcReduction="20000"/>
          </a:bodyPr>
          <a:lstStyle/>
          <a:p>
            <a:r>
              <a:rPr lang="en-US" dirty="0">
                <a:solidFill>
                  <a:schemeClr val="tx1">
                    <a:lumMod val="85000"/>
                    <a:lumOff val="15000"/>
                  </a:schemeClr>
                </a:solidFill>
              </a:rPr>
              <a:t>Tanya Kempston, </a:t>
            </a:r>
          </a:p>
          <a:p>
            <a:r>
              <a:rPr lang="en-US" sz="2400" dirty="0">
                <a:solidFill>
                  <a:schemeClr val="tx1">
                    <a:lumMod val="85000"/>
                    <a:lumOff val="15000"/>
                  </a:schemeClr>
                </a:solidFill>
              </a:rPr>
              <a:t>Faculty of Education</a:t>
            </a:r>
          </a:p>
          <a:p>
            <a:r>
              <a:rPr lang="en-US" sz="2400" dirty="0">
                <a:solidFill>
                  <a:schemeClr val="tx1">
                    <a:lumMod val="85000"/>
                    <a:lumOff val="15000"/>
                  </a:schemeClr>
                </a:solidFill>
              </a:rPr>
              <a:t>kempston@hku.hk</a:t>
            </a:r>
          </a:p>
        </p:txBody>
      </p:sp>
      <p:pic>
        <p:nvPicPr>
          <p:cNvPr id="5" name="Picture 4" descr="A picture containing building, sitting, bench, side&#10;&#10;Description automatically generated">
            <a:extLst>
              <a:ext uri="{FF2B5EF4-FFF2-40B4-BE49-F238E27FC236}">
                <a16:creationId xmlns:a16="http://schemas.microsoft.com/office/drawing/2014/main" xmlns=""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A901F-E03D-4763-A098-8564481EA8B1}"/>
              </a:ext>
            </a:extLst>
          </p:cNvPr>
          <p:cNvSpPr>
            <a:spLocks noGrp="1"/>
          </p:cNvSpPr>
          <p:nvPr>
            <p:ph type="title"/>
          </p:nvPr>
        </p:nvSpPr>
        <p:spPr/>
        <p:txBody>
          <a:bodyPr/>
          <a:lstStyle/>
          <a:p>
            <a:r>
              <a:rPr lang="en-HK" b="1" dirty="0"/>
              <a:t>Always happy to talk more about this and anything else</a:t>
            </a:r>
          </a:p>
        </p:txBody>
      </p:sp>
      <p:sp>
        <p:nvSpPr>
          <p:cNvPr id="3" name="Content Placeholder 2">
            <a:extLst>
              <a:ext uri="{FF2B5EF4-FFF2-40B4-BE49-F238E27FC236}">
                <a16:creationId xmlns:a16="http://schemas.microsoft.com/office/drawing/2014/main" xmlns="" id="{B966D2C2-C54F-41B1-A596-99ECBD939727}"/>
              </a:ext>
            </a:extLst>
          </p:cNvPr>
          <p:cNvSpPr>
            <a:spLocks noGrp="1"/>
          </p:cNvSpPr>
          <p:nvPr>
            <p:ph idx="1"/>
          </p:nvPr>
        </p:nvSpPr>
        <p:spPr/>
        <p:txBody>
          <a:bodyPr/>
          <a:lstStyle/>
          <a:p>
            <a:pPr marL="0" indent="0">
              <a:buNone/>
            </a:pPr>
            <a:endParaRPr lang="en-HK" dirty="0"/>
          </a:p>
          <a:p>
            <a:pPr marL="0" indent="0">
              <a:buNone/>
            </a:pPr>
            <a:r>
              <a:rPr lang="en-HK" dirty="0">
                <a:hlinkClick r:id="rId2"/>
              </a:rPr>
              <a:t>kempston@hku.hk</a:t>
            </a:r>
            <a:endParaRPr lang="en-HK" dirty="0"/>
          </a:p>
          <a:p>
            <a:pPr marL="0" indent="0">
              <a:buNone/>
            </a:pPr>
            <a:r>
              <a:rPr lang="en-HK" dirty="0"/>
              <a:t>Meng Wah, 6/F, room 651</a:t>
            </a:r>
          </a:p>
        </p:txBody>
      </p:sp>
    </p:spTree>
    <p:extLst>
      <p:ext uri="{BB962C8B-B14F-4D97-AF65-F5344CB8AC3E}">
        <p14:creationId xmlns:p14="http://schemas.microsoft.com/office/powerpoint/2010/main" val="140759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485775" y="328613"/>
            <a:ext cx="11287125" cy="4322507"/>
          </a:xfrm>
        </p:spPr>
        <p:txBody>
          <a:bodyPr anchor="ctr">
            <a:normAutofit/>
          </a:bodyPr>
          <a:lstStyle/>
          <a:p>
            <a:pPr lvl="0"/>
            <a:r>
              <a:rPr lang="en-US" sz="3200" dirty="0"/>
              <a:t>“Adding wings to caterpillars does not create butterflies. It creates awkward and dysfunctional caterpillars. Butterflies are created through transformation.” </a:t>
            </a:r>
            <a:br>
              <a:rPr lang="en-US" sz="3200" dirty="0"/>
            </a:br>
            <a:endParaRPr lang="en-US" sz="3200" i="1" dirty="0">
              <a:solidFill>
                <a:srgbClr val="FFFFFF"/>
              </a:solidFill>
            </a:endParaRPr>
          </a:p>
        </p:txBody>
      </p:sp>
      <p:sp>
        <p:nvSpPr>
          <p:cNvPr id="49" name="Rectangle 48">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1100051" y="5225240"/>
            <a:ext cx="10058400" cy="1143000"/>
          </a:xfrm>
        </p:spPr>
        <p:txBody>
          <a:bodyPr>
            <a:normAutofit fontScale="62500" lnSpcReduction="20000"/>
          </a:bodyPr>
          <a:lstStyle/>
          <a:p>
            <a:r>
              <a:rPr lang="en-US" dirty="0">
                <a:solidFill>
                  <a:srgbClr val="FFFFFF"/>
                </a:solidFill>
              </a:rPr>
              <a:t>-Stephanie Marshall (1996)</a:t>
            </a:r>
          </a:p>
          <a:p>
            <a:r>
              <a:rPr lang="en-HK" dirty="0">
                <a:hlinkClick r:id="rId2"/>
              </a:rPr>
              <a:t>https://tl.hku.hk/reform/#anchor-1</a:t>
            </a:r>
            <a:endParaRPr lang="en-HK" dirty="0"/>
          </a:p>
          <a:p>
            <a:r>
              <a:rPr lang="en-HK" dirty="0">
                <a:solidFill>
                  <a:srgbClr val="FFFFFF"/>
                </a:solidFill>
              </a:rPr>
              <a:t>Accessed 03 May 2020</a:t>
            </a:r>
            <a:endParaRPr lang="en-US" dirty="0">
              <a:solidFill>
                <a:srgbClr val="FFFFFF"/>
              </a:solidFill>
            </a:endParaRPr>
          </a:p>
        </p:txBody>
      </p:sp>
      <p:pic>
        <p:nvPicPr>
          <p:cNvPr id="1026" name="Picture 2" descr="e-learning">
            <a:extLst>
              <a:ext uri="{FF2B5EF4-FFF2-40B4-BE49-F238E27FC236}">
                <a16:creationId xmlns:a16="http://schemas.microsoft.com/office/drawing/2014/main" xmlns="" id="{AB88E411-4C61-4945-8CE3-2AE86BA27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548" y="3657600"/>
            <a:ext cx="3757889" cy="301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93C4D-51F0-44FA-8BDB-2A05FD2106A1}"/>
              </a:ext>
            </a:extLst>
          </p:cNvPr>
          <p:cNvSpPr>
            <a:spLocks noGrp="1"/>
          </p:cNvSpPr>
          <p:nvPr>
            <p:ph type="title"/>
          </p:nvPr>
        </p:nvSpPr>
        <p:spPr>
          <a:xfrm>
            <a:off x="514350" y="286604"/>
            <a:ext cx="11329988" cy="1113572"/>
          </a:xfrm>
        </p:spPr>
        <p:txBody>
          <a:bodyPr>
            <a:normAutofit fontScale="90000"/>
          </a:bodyPr>
          <a:lstStyle/>
          <a:p>
            <a:r>
              <a:rPr lang="en-HK" sz="3200" b="1" dirty="0"/>
              <a:t>How is assessment ‘transforming’ or being </a:t>
            </a:r>
            <a:r>
              <a:rPr lang="en-HK" sz="3200" b="1" i="1" dirty="0"/>
              <a:t>reconfigured</a:t>
            </a:r>
            <a:r>
              <a:rPr lang="en-HK" sz="3200" b="1" dirty="0"/>
              <a:t> in a way that meets the realities of the COVID/post-COVID Hong Kong?  </a:t>
            </a:r>
          </a:p>
        </p:txBody>
      </p:sp>
      <p:sp>
        <p:nvSpPr>
          <p:cNvPr id="3" name="Content Placeholder 2">
            <a:extLst>
              <a:ext uri="{FF2B5EF4-FFF2-40B4-BE49-F238E27FC236}">
                <a16:creationId xmlns:a16="http://schemas.microsoft.com/office/drawing/2014/main" xmlns="" id="{3D87F40F-2741-48F8-9A66-66226BB78CB0}"/>
              </a:ext>
            </a:extLst>
          </p:cNvPr>
          <p:cNvSpPr>
            <a:spLocks noGrp="1"/>
          </p:cNvSpPr>
          <p:nvPr>
            <p:ph idx="1"/>
          </p:nvPr>
        </p:nvSpPr>
        <p:spPr>
          <a:xfrm>
            <a:off x="614363" y="2108201"/>
            <a:ext cx="11087100" cy="4206874"/>
          </a:xfrm>
        </p:spPr>
        <p:txBody>
          <a:bodyPr>
            <a:normAutofit fontScale="92500" lnSpcReduction="10000"/>
          </a:bodyPr>
          <a:lstStyle/>
          <a:p>
            <a:r>
              <a:rPr lang="en-HK" sz="2800" b="1" dirty="0"/>
              <a:t>If we revisit our institutional aims for UG/TPG courses: </a:t>
            </a:r>
          </a:p>
          <a:p>
            <a:r>
              <a:rPr lang="en-HK" sz="2800" b="1" u="sng" dirty="0" smtClean="0"/>
              <a:t>Aim </a:t>
            </a:r>
            <a:r>
              <a:rPr lang="en-HK" sz="2800" b="1" u="sng" dirty="0"/>
              <a:t>2</a:t>
            </a:r>
            <a:r>
              <a:rPr lang="en-HK" sz="2800" b="1" dirty="0"/>
              <a:t>:   Tackling novel situations and ill-defined problems (UG)</a:t>
            </a:r>
            <a:endParaRPr lang="en-HK" sz="2800" b="1" u="sng" dirty="0"/>
          </a:p>
          <a:p>
            <a:r>
              <a:rPr lang="en-HK" sz="2800" b="1" u="sng" dirty="0"/>
              <a:t>Aim 3</a:t>
            </a:r>
            <a:r>
              <a:rPr lang="en-HK" sz="2800" b="1" dirty="0"/>
              <a:t>:   Tackling novel situations and ill-defined problems  (TPG)</a:t>
            </a:r>
          </a:p>
          <a:p>
            <a:endParaRPr lang="en-HK" b="1" dirty="0"/>
          </a:p>
          <a:p>
            <a:pPr marL="0" indent="0">
              <a:buNone/>
            </a:pPr>
            <a:r>
              <a:rPr lang="en-HK" dirty="0">
                <a:hlinkClick r:id="rId2"/>
              </a:rPr>
              <a:t>From: https://tl.hku.hk/tl/</a:t>
            </a:r>
            <a:endParaRPr lang="en-HK" dirty="0"/>
          </a:p>
          <a:p>
            <a:pPr marL="0" indent="0">
              <a:buNone/>
            </a:pPr>
            <a:r>
              <a:rPr lang="en-HK" dirty="0"/>
              <a:t>Accessed 03 May 2020</a:t>
            </a:r>
          </a:p>
          <a:p>
            <a:pPr marL="0" indent="0">
              <a:buNone/>
            </a:pPr>
            <a:r>
              <a:rPr lang="en-HK" sz="2400" b="1" dirty="0"/>
              <a:t>How does assessment </a:t>
            </a:r>
            <a:r>
              <a:rPr lang="en-HK" sz="2400" b="1" dirty="0" smtClean="0"/>
              <a:t>give our students opportunities</a:t>
            </a:r>
            <a:r>
              <a:rPr lang="en-HK" sz="2400" b="1" dirty="0" smtClean="0"/>
              <a:t> </a:t>
            </a:r>
            <a:r>
              <a:rPr lang="en-HK" sz="2400" b="1" dirty="0"/>
              <a:t>to do this?  </a:t>
            </a:r>
            <a:endParaRPr lang="en-HK" sz="2400" b="1" dirty="0" smtClean="0"/>
          </a:p>
          <a:p>
            <a:pPr marL="0" indent="0">
              <a:buNone/>
            </a:pPr>
            <a:r>
              <a:rPr lang="en-HK" sz="2400" b="1" dirty="0" smtClean="0"/>
              <a:t>I </a:t>
            </a:r>
            <a:r>
              <a:rPr lang="en-HK" sz="2400" b="1" dirty="0"/>
              <a:t>will give a few examples from my courses this semester.</a:t>
            </a:r>
          </a:p>
        </p:txBody>
      </p:sp>
    </p:spTree>
    <p:extLst>
      <p:ext uri="{BB962C8B-B14F-4D97-AF65-F5344CB8AC3E}">
        <p14:creationId xmlns:p14="http://schemas.microsoft.com/office/powerpoint/2010/main" val="394517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5E8E1-21CB-4C20-AC90-1C064C3DEF4D}"/>
              </a:ext>
            </a:extLst>
          </p:cNvPr>
          <p:cNvSpPr>
            <a:spLocks noGrp="1"/>
          </p:cNvSpPr>
          <p:nvPr>
            <p:ph type="title"/>
          </p:nvPr>
        </p:nvSpPr>
        <p:spPr>
          <a:xfrm>
            <a:off x="328613" y="286604"/>
            <a:ext cx="11401425" cy="956410"/>
          </a:xfrm>
        </p:spPr>
        <p:txBody>
          <a:bodyPr>
            <a:normAutofit fontScale="90000"/>
          </a:bodyPr>
          <a:lstStyle/>
          <a:p>
            <a:r>
              <a:rPr lang="en-HK" sz="3200" b="1" dirty="0"/>
              <a:t>PGDE – </a:t>
            </a:r>
            <a:r>
              <a:rPr lang="en-HK" sz="3200" b="1" i="1" u="sng" dirty="0"/>
              <a:t>microteaching via Zoom </a:t>
            </a:r>
            <a:r>
              <a:rPr lang="en-HK" sz="3200" b="1" dirty="0"/>
              <a:t>: ongoing at the moment</a:t>
            </a:r>
          </a:p>
        </p:txBody>
      </p:sp>
      <p:sp>
        <p:nvSpPr>
          <p:cNvPr id="3" name="Content Placeholder 2">
            <a:extLst>
              <a:ext uri="{FF2B5EF4-FFF2-40B4-BE49-F238E27FC236}">
                <a16:creationId xmlns:a16="http://schemas.microsoft.com/office/drawing/2014/main" xmlns="" id="{C49DF8E0-11DD-4B89-9AA6-92D3D5E98E59}"/>
              </a:ext>
            </a:extLst>
          </p:cNvPr>
          <p:cNvSpPr>
            <a:spLocks noGrp="1"/>
          </p:cNvSpPr>
          <p:nvPr>
            <p:ph idx="1"/>
          </p:nvPr>
        </p:nvSpPr>
        <p:spPr>
          <a:xfrm>
            <a:off x="328613" y="1971675"/>
            <a:ext cx="11401425" cy="4886325"/>
          </a:xfrm>
        </p:spPr>
        <p:txBody>
          <a:bodyPr>
            <a:normAutofit/>
          </a:bodyPr>
          <a:lstStyle/>
          <a:p>
            <a:r>
              <a:rPr lang="en-HK" dirty="0"/>
              <a:t>Students plan, teach and reflect as per usual: the teaching and reflection parts are done via Zoom.</a:t>
            </a:r>
          </a:p>
          <a:p>
            <a:r>
              <a:rPr lang="en-HK" dirty="0"/>
              <a:t>A high degree of challenge is maintained in the online setting, for instance, in regard to creating and sustaining social presence through a Zoom session and classroom management.</a:t>
            </a:r>
          </a:p>
          <a:p>
            <a:r>
              <a:rPr lang="en-GB" dirty="0"/>
              <a:t>A screen is still a screen: microteaching can be 'thickened' by giving a more detailed scenario and also roles to the participants being 'taught' so at least a flavour of some of the challenges of classroom management comes across. </a:t>
            </a:r>
          </a:p>
          <a:p>
            <a:r>
              <a:rPr lang="en-HK" dirty="0"/>
              <a:t>Preparation for an uncertain future (if classes suddenly move online again). </a:t>
            </a:r>
            <a:r>
              <a:rPr lang="en-GB" dirty="0"/>
              <a:t>As pointed out by some of the members of this PGDE group, the social movement may again erupt : CV-19 will come back in the winter, so the opportunity to do more of this sort of micro teaching is actually useful in terms of being prepared for flipping back and forward between f-2-f and online learning in coming months.</a:t>
            </a:r>
            <a:endParaRPr lang="en-HK" dirty="0"/>
          </a:p>
          <a:p>
            <a:endParaRPr lang="en-HK" dirty="0"/>
          </a:p>
        </p:txBody>
      </p:sp>
    </p:spTree>
    <p:extLst>
      <p:ext uri="{BB962C8B-B14F-4D97-AF65-F5344CB8AC3E}">
        <p14:creationId xmlns:p14="http://schemas.microsoft.com/office/powerpoint/2010/main" val="286094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7E3B9-9472-40E9-9C2A-34648D4BBCFB}"/>
              </a:ext>
            </a:extLst>
          </p:cNvPr>
          <p:cNvSpPr>
            <a:spLocks noGrp="1"/>
          </p:cNvSpPr>
          <p:nvPr>
            <p:ph type="title"/>
          </p:nvPr>
        </p:nvSpPr>
        <p:spPr>
          <a:xfrm>
            <a:off x="300039" y="286603"/>
            <a:ext cx="11572874" cy="1099285"/>
          </a:xfrm>
        </p:spPr>
        <p:txBody>
          <a:bodyPr>
            <a:normAutofit fontScale="90000"/>
          </a:bodyPr>
          <a:lstStyle/>
          <a:p>
            <a:pPr algn="ctr"/>
            <a:r>
              <a:rPr lang="en-HK" sz="3200" b="1" dirty="0"/>
              <a:t>Students’ </a:t>
            </a:r>
            <a:r>
              <a:rPr lang="en-HK" sz="3200" b="1" dirty="0" smtClean="0"/>
              <a:t>assessment/work is </a:t>
            </a:r>
            <a:r>
              <a:rPr lang="en-HK" sz="3200" b="1" i="1" dirty="0" smtClean="0"/>
              <a:t>genuinely impactful </a:t>
            </a:r>
            <a:r>
              <a:rPr lang="en-HK" sz="3200" b="1" dirty="0" smtClean="0"/>
              <a:t>when it connects </a:t>
            </a:r>
            <a:r>
              <a:rPr lang="en-HK" sz="3200" b="1" i="1" dirty="0"/>
              <a:t>directly </a:t>
            </a:r>
            <a:r>
              <a:rPr lang="en-HK" sz="3200" b="1" i="1" dirty="0" smtClean="0"/>
              <a:t>to</a:t>
            </a:r>
            <a:r>
              <a:rPr lang="en-HK" sz="3200" b="1" dirty="0" smtClean="0"/>
              <a:t> </a:t>
            </a:r>
            <a:r>
              <a:rPr lang="en-HK" sz="3200" b="1" dirty="0"/>
              <a:t>the community </a:t>
            </a:r>
            <a:r>
              <a:rPr lang="en-HK" sz="3200" b="1" i="1" dirty="0"/>
              <a:t>also </a:t>
            </a:r>
            <a:r>
              <a:rPr lang="en-HK" sz="3200" b="1" dirty="0"/>
              <a:t>dealing with the ‘novel’ situation</a:t>
            </a:r>
          </a:p>
        </p:txBody>
      </p:sp>
      <p:sp>
        <p:nvSpPr>
          <p:cNvPr id="3" name="Content Placeholder 2">
            <a:extLst>
              <a:ext uri="{FF2B5EF4-FFF2-40B4-BE49-F238E27FC236}">
                <a16:creationId xmlns:a16="http://schemas.microsoft.com/office/drawing/2014/main" xmlns="" id="{9C3521BE-C46E-4D47-B8FA-F03CC6EBBB4F}"/>
              </a:ext>
            </a:extLst>
          </p:cNvPr>
          <p:cNvSpPr>
            <a:spLocks noGrp="1"/>
          </p:cNvSpPr>
          <p:nvPr>
            <p:ph idx="1"/>
          </p:nvPr>
        </p:nvSpPr>
        <p:spPr>
          <a:xfrm>
            <a:off x="642937" y="2071689"/>
            <a:ext cx="11101387" cy="4329112"/>
          </a:xfrm>
        </p:spPr>
        <p:txBody>
          <a:bodyPr>
            <a:normAutofit fontScale="85000" lnSpcReduction="20000"/>
          </a:bodyPr>
          <a:lstStyle/>
          <a:p>
            <a:pPr>
              <a:buFont typeface="Arial" charset="0"/>
              <a:buChar char="•"/>
            </a:pPr>
            <a:r>
              <a:rPr lang="en-HK" sz="2800" b="1" dirty="0" smtClean="0"/>
              <a:t> Example</a:t>
            </a:r>
            <a:r>
              <a:rPr lang="en-HK" sz="2800" b="1" dirty="0"/>
              <a:t>: </a:t>
            </a:r>
            <a:r>
              <a:rPr lang="en-HK" sz="2800" b="1" i="1" dirty="0"/>
              <a:t>Top Tips for DSE English video </a:t>
            </a:r>
            <a:r>
              <a:rPr lang="en-HK" sz="2800" b="1" dirty="0"/>
              <a:t>‘bites’ </a:t>
            </a:r>
            <a:r>
              <a:rPr lang="en-US" sz="2800" b="1" dirty="0"/>
              <a:t>on the Faculty’s YouTube channel. </a:t>
            </a:r>
            <a:r>
              <a:rPr lang="en-US" dirty="0"/>
              <a:t/>
            </a:r>
            <a:br>
              <a:rPr lang="en-US" dirty="0"/>
            </a:br>
            <a:r>
              <a:rPr lang="en-US" b="1" u="sng" dirty="0">
                <a:hlinkClick r:id="rId2"/>
              </a:rPr>
              <a:t>https://www.youtube.com/playlist?list=PL0EKcmHAUV3LRO_XwHcr2TtwzjhM-rSas</a:t>
            </a:r>
            <a:endParaRPr lang="en-HK" b="1" dirty="0"/>
          </a:p>
          <a:p>
            <a:endParaRPr lang="en-HK" b="1" dirty="0"/>
          </a:p>
          <a:p>
            <a:pPr>
              <a:buFont typeface="Arial" charset="0"/>
              <a:buChar char="•"/>
            </a:pPr>
            <a:r>
              <a:rPr lang="en-HK" sz="2400" b="1" dirty="0" smtClean="0"/>
              <a:t> Drawing </a:t>
            </a:r>
            <a:r>
              <a:rPr lang="en-HK" sz="2400" b="1" dirty="0"/>
              <a:t>upon a very rich pool of knowledge and experience as well as a lasting visual artifact students can point to with </a:t>
            </a:r>
            <a:r>
              <a:rPr lang="en-HK" sz="2400" b="1" dirty="0" smtClean="0"/>
              <a:t>pride </a:t>
            </a:r>
            <a:r>
              <a:rPr lang="en-HK" sz="2400" b="1" dirty="0"/>
              <a:t>(and include on their CV as a QR code! ) post-course and </a:t>
            </a:r>
            <a:r>
              <a:rPr lang="en-HK" sz="2400" b="1" dirty="0" smtClean="0"/>
              <a:t>post-University.</a:t>
            </a:r>
            <a:endParaRPr lang="en-HK" sz="2400" b="1" dirty="0"/>
          </a:p>
          <a:p>
            <a:pPr>
              <a:buFont typeface="Arial" charset="0"/>
              <a:buChar char="•"/>
            </a:pPr>
            <a:r>
              <a:rPr lang="en-HK" sz="2400" b="1" dirty="0" smtClean="0"/>
              <a:t> Video </a:t>
            </a:r>
            <a:r>
              <a:rPr lang="en-HK" sz="2400" b="1" dirty="0"/>
              <a:t>product – released Hong Kong-wide in early March </a:t>
            </a:r>
            <a:r>
              <a:rPr lang="en-HK" sz="2400" b="1" dirty="0" smtClean="0"/>
              <a:t>2020.</a:t>
            </a:r>
            <a:endParaRPr lang="en-HK" sz="2400" b="1" dirty="0"/>
          </a:p>
          <a:p>
            <a:r>
              <a:rPr lang="en-HK" b="1" dirty="0"/>
              <a:t>Impact already felt -  ‘</a:t>
            </a:r>
            <a:r>
              <a:rPr lang="en-US" dirty="0"/>
              <a:t>We have received a call from </a:t>
            </a:r>
            <a:r>
              <a:rPr lang="en-US" i="1" dirty="0"/>
              <a:t>Yuen Long Government Primary School</a:t>
            </a:r>
            <a:r>
              <a:rPr lang="en-US" dirty="0"/>
              <a:t> that they would like to recruit HKU </a:t>
            </a:r>
            <a:r>
              <a:rPr lang="en-US" dirty="0" err="1"/>
              <a:t>FoEd</a:t>
            </a:r>
            <a:r>
              <a:rPr lang="en-US" dirty="0"/>
              <a:t> students in the coming academic year. Since they have noted our latest campaign website and watched the video which PGDE Secondary English students prepared for DSE students. The school feels that our students are very high standard and brilliant. Although they are primary school, they are interested to recruit our students ‘.  </a:t>
            </a:r>
          </a:p>
          <a:p>
            <a:r>
              <a:rPr lang="en-US" dirty="0"/>
              <a:t> - Email communication received from a colleague in the Faculty </a:t>
            </a:r>
            <a:r>
              <a:rPr lang="en-US" dirty="0" smtClean="0"/>
              <a:t>of Education School-University </a:t>
            </a:r>
            <a:r>
              <a:rPr lang="en-US" dirty="0"/>
              <a:t>Partnership (SUP) </a:t>
            </a:r>
            <a:r>
              <a:rPr lang="en-US" dirty="0" smtClean="0"/>
              <a:t>Office,  </a:t>
            </a:r>
            <a:r>
              <a:rPr lang="en-US" dirty="0"/>
              <a:t>28</a:t>
            </a:r>
            <a:r>
              <a:rPr lang="en-US" baseline="30000" dirty="0"/>
              <a:t>th</a:t>
            </a:r>
            <a:r>
              <a:rPr lang="en-US" dirty="0"/>
              <a:t> April, 2020</a:t>
            </a:r>
          </a:p>
          <a:p>
            <a:r>
              <a:rPr lang="en-US" dirty="0"/>
              <a:t> </a:t>
            </a:r>
          </a:p>
          <a:p>
            <a:endParaRPr lang="en-HK" b="1" dirty="0"/>
          </a:p>
          <a:p>
            <a:endParaRPr lang="en-HK" b="1" dirty="0"/>
          </a:p>
        </p:txBody>
      </p:sp>
    </p:spTree>
    <p:extLst>
      <p:ext uri="{BB962C8B-B14F-4D97-AF65-F5344CB8AC3E}">
        <p14:creationId xmlns:p14="http://schemas.microsoft.com/office/powerpoint/2010/main" val="366275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70E87-CB07-4A43-91E0-1E97D6BB4A65}"/>
              </a:ext>
            </a:extLst>
          </p:cNvPr>
          <p:cNvSpPr>
            <a:spLocks noGrp="1"/>
          </p:cNvSpPr>
          <p:nvPr>
            <p:ph type="title"/>
          </p:nvPr>
        </p:nvSpPr>
        <p:spPr>
          <a:xfrm>
            <a:off x="271463" y="286604"/>
            <a:ext cx="11920537" cy="1274568"/>
          </a:xfrm>
        </p:spPr>
        <p:txBody>
          <a:bodyPr>
            <a:normAutofit/>
          </a:bodyPr>
          <a:lstStyle/>
          <a:p>
            <a:r>
              <a:rPr lang="en-HK" sz="2400" b="1" dirty="0"/>
              <a:t>The assessment ‘pivot’ to continue to </a:t>
            </a:r>
            <a:r>
              <a:rPr lang="en-HK" sz="2400" b="1" dirty="0" smtClean="0"/>
              <a:t>deal with ‘novel situations and ill-defined problems’ </a:t>
            </a:r>
            <a:r>
              <a:rPr lang="en-HK" sz="2400" b="1" dirty="0" smtClean="0"/>
              <a:t>mean </a:t>
            </a:r>
            <a:r>
              <a:rPr lang="en-HK" sz="2400" b="1" i="1" dirty="0"/>
              <a:t>at least thinking about </a:t>
            </a:r>
            <a:r>
              <a:rPr lang="en-HK" sz="2400" b="1" dirty="0"/>
              <a:t>‘assessment-in-waiting’ such as video products and </a:t>
            </a:r>
            <a:r>
              <a:rPr lang="en-HK" sz="2400" b="1" dirty="0" smtClean="0"/>
              <a:t>the use of online tools all through a course</a:t>
            </a:r>
            <a:endParaRPr lang="en-HK" sz="2400" b="1" dirty="0"/>
          </a:p>
        </p:txBody>
      </p:sp>
      <p:sp>
        <p:nvSpPr>
          <p:cNvPr id="3" name="Content Placeholder 2">
            <a:extLst>
              <a:ext uri="{FF2B5EF4-FFF2-40B4-BE49-F238E27FC236}">
                <a16:creationId xmlns:a16="http://schemas.microsoft.com/office/drawing/2014/main" xmlns="" id="{71EAD2C9-BCB6-40EB-9D79-34A299CFE71F}"/>
              </a:ext>
            </a:extLst>
          </p:cNvPr>
          <p:cNvSpPr>
            <a:spLocks noGrp="1"/>
          </p:cNvSpPr>
          <p:nvPr>
            <p:ph idx="1"/>
          </p:nvPr>
        </p:nvSpPr>
        <p:spPr>
          <a:xfrm>
            <a:off x="485775" y="1940312"/>
            <a:ext cx="11430000" cy="4415883"/>
          </a:xfrm>
        </p:spPr>
        <p:txBody>
          <a:bodyPr>
            <a:normAutofit lnSpcReduction="10000"/>
          </a:bodyPr>
          <a:lstStyle/>
          <a:p>
            <a:r>
              <a:rPr lang="en-HK" i="1" dirty="0"/>
              <a:t>Top Tips for DSE English </a:t>
            </a:r>
            <a:r>
              <a:rPr lang="en-HK" dirty="0" smtClean="0"/>
              <a:t>is </a:t>
            </a:r>
            <a:r>
              <a:rPr lang="en-HK" dirty="0"/>
              <a:t>the first generation of new assessment in the PGDE Secondary English </a:t>
            </a:r>
            <a:r>
              <a:rPr lang="en-HK" dirty="0" smtClean="0"/>
              <a:t>course.</a:t>
            </a:r>
            <a:endParaRPr lang="en-HK" dirty="0"/>
          </a:p>
          <a:p>
            <a:endParaRPr lang="en-HK" dirty="0"/>
          </a:p>
          <a:p>
            <a:r>
              <a:rPr lang="en-HK" dirty="0"/>
              <a:t>In CCHU9059 </a:t>
            </a:r>
            <a:r>
              <a:rPr lang="en-HK" i="1" dirty="0"/>
              <a:t>Making and Appreciating Drama </a:t>
            </a:r>
            <a:r>
              <a:rPr lang="en-HK" dirty="0"/>
              <a:t>, the lesson learned was that the show much go on (line) and </a:t>
            </a:r>
            <a:r>
              <a:rPr lang="en-HK" i="1" dirty="0"/>
              <a:t>peer feedback</a:t>
            </a:r>
            <a:r>
              <a:rPr lang="en-HK" dirty="0"/>
              <a:t> is still very much </a:t>
            </a:r>
            <a:r>
              <a:rPr lang="en-HK" dirty="0" smtClean="0"/>
              <a:t>an integral </a:t>
            </a:r>
            <a:r>
              <a:rPr lang="en-HK" dirty="0"/>
              <a:t>part of </a:t>
            </a:r>
            <a:r>
              <a:rPr lang="en-HK" dirty="0" smtClean="0"/>
              <a:t>that.</a:t>
            </a:r>
            <a:endParaRPr lang="en-HK" dirty="0"/>
          </a:p>
          <a:p>
            <a:r>
              <a:rPr lang="en-GB" dirty="0"/>
              <a:t>We have had small group performances at the end of the course. Given the impossibility of students meeting </a:t>
            </a:r>
            <a:r>
              <a:rPr lang="en-GB" dirty="0" smtClean="0"/>
              <a:t>face-to-face to </a:t>
            </a:r>
            <a:r>
              <a:rPr lang="en-GB" dirty="0"/>
              <a:t>create and perform this sort of piece, I substituted this with an individual 'Letters Live’ style piece performed for classmates on Zoom in sessions 11 and 12 via Zoom and after plentiful peer feedback (given via Chat), students submit their final performance ‘product</a:t>
            </a:r>
            <a:r>
              <a:rPr lang="en-GB" dirty="0" smtClean="0"/>
              <a:t>’ submitted via video.</a:t>
            </a:r>
            <a:endParaRPr lang="en-GB" dirty="0"/>
          </a:p>
          <a:p>
            <a:r>
              <a:rPr lang="en-HK" sz="1500" dirty="0" smtClean="0"/>
              <a:t>Examples of Letters Live: </a:t>
            </a:r>
          </a:p>
          <a:p>
            <a:r>
              <a:rPr lang="en-HK" sz="1500" dirty="0" smtClean="0"/>
              <a:t>https</a:t>
            </a:r>
            <a:r>
              <a:rPr lang="en-HK" sz="1500" dirty="0"/>
              <a:t>://www.youtube.com/watch?v=2_s_oPRDFLk </a:t>
            </a:r>
          </a:p>
          <a:p>
            <a:r>
              <a:rPr lang="en-HK" sz="1500" dirty="0"/>
              <a:t>https://www.youtube.com/watch?v=noE6EMp2Kck</a:t>
            </a:r>
          </a:p>
          <a:p>
            <a:endParaRPr lang="en-HK" dirty="0"/>
          </a:p>
          <a:p>
            <a:endParaRPr lang="en-HK" i="1" dirty="0"/>
          </a:p>
        </p:txBody>
      </p:sp>
    </p:spTree>
    <p:extLst>
      <p:ext uri="{BB962C8B-B14F-4D97-AF65-F5344CB8AC3E}">
        <p14:creationId xmlns:p14="http://schemas.microsoft.com/office/powerpoint/2010/main" val="208640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EBF671-CA0A-4A90-B2EF-06AEE0984AD6}"/>
              </a:ext>
            </a:extLst>
          </p:cNvPr>
          <p:cNvSpPr>
            <a:spLocks noGrp="1"/>
          </p:cNvSpPr>
          <p:nvPr>
            <p:ph type="title"/>
          </p:nvPr>
        </p:nvSpPr>
        <p:spPr>
          <a:xfrm>
            <a:off x="635619" y="286603"/>
            <a:ext cx="10716321" cy="1174207"/>
          </a:xfrm>
        </p:spPr>
        <p:txBody>
          <a:bodyPr>
            <a:normAutofit fontScale="90000"/>
          </a:bodyPr>
          <a:lstStyle/>
          <a:p>
            <a:pPr algn="ctr"/>
            <a:r>
              <a:rPr lang="en-HK" sz="3200" b="1" dirty="0"/>
              <a:t>The show must go on(line</a:t>
            </a:r>
            <a:r>
              <a:rPr lang="en-HK" sz="3200" b="1" dirty="0" smtClean="0"/>
              <a:t>):</a:t>
            </a:r>
            <a:br>
              <a:rPr lang="en-HK" sz="3200" b="1" dirty="0" smtClean="0"/>
            </a:br>
            <a:r>
              <a:rPr lang="en-HK" sz="3200" b="1" dirty="0" smtClean="0"/>
              <a:t>using online tools to give formative feedback is integral to helping students rise to </a:t>
            </a:r>
            <a:r>
              <a:rPr lang="en-HK" sz="3200" b="1" smtClean="0"/>
              <a:t>the challenge</a:t>
            </a:r>
            <a:endParaRPr lang="en-HK" sz="3200" b="1" dirty="0"/>
          </a:p>
        </p:txBody>
      </p:sp>
      <p:sp>
        <p:nvSpPr>
          <p:cNvPr id="3" name="Content Placeholder 2">
            <a:extLst>
              <a:ext uri="{FF2B5EF4-FFF2-40B4-BE49-F238E27FC236}">
                <a16:creationId xmlns:a16="http://schemas.microsoft.com/office/drawing/2014/main" xmlns="" id="{6A6E7F6A-1C00-4418-9038-051879D76D98}"/>
              </a:ext>
            </a:extLst>
          </p:cNvPr>
          <p:cNvSpPr>
            <a:spLocks noGrp="1"/>
          </p:cNvSpPr>
          <p:nvPr>
            <p:ph idx="1"/>
          </p:nvPr>
        </p:nvSpPr>
        <p:spPr>
          <a:xfrm>
            <a:off x="635620" y="2108201"/>
            <a:ext cx="11073160" cy="3760891"/>
          </a:xfrm>
        </p:spPr>
        <p:txBody>
          <a:bodyPr>
            <a:normAutofit fontScale="92500" lnSpcReduction="10000"/>
          </a:bodyPr>
          <a:lstStyle/>
          <a:p>
            <a:r>
              <a:rPr lang="en-GB" dirty="0" smtClean="0"/>
              <a:t>So we can’t do what we wanted and planned to do: what can we do that challenges and benefits students?</a:t>
            </a:r>
          </a:p>
          <a:p>
            <a:r>
              <a:rPr lang="en-GB" dirty="0" smtClean="0"/>
              <a:t>I </a:t>
            </a:r>
            <a:r>
              <a:rPr lang="en-GB" dirty="0"/>
              <a:t>wanted students to experience the </a:t>
            </a:r>
            <a:r>
              <a:rPr lang="en-GB" i="1" dirty="0"/>
              <a:t>challenge</a:t>
            </a:r>
            <a:r>
              <a:rPr lang="en-GB" dirty="0"/>
              <a:t> of performing for others and also to have the benefit of lots of exemplars of actors performing </a:t>
            </a:r>
            <a:r>
              <a:rPr lang="en-GB" dirty="0" smtClean="0"/>
              <a:t>a </a:t>
            </a:r>
            <a:r>
              <a:rPr lang="en-GB" i="1" dirty="0"/>
              <a:t>Letter Live </a:t>
            </a:r>
            <a:r>
              <a:rPr lang="en-GB" dirty="0"/>
              <a:t>and to </a:t>
            </a:r>
            <a:r>
              <a:rPr lang="en-GB" i="1" dirty="0"/>
              <a:t>deconstruct </a:t>
            </a:r>
            <a:r>
              <a:rPr lang="en-GB" dirty="0"/>
              <a:t>some of these exemplars together in class. </a:t>
            </a:r>
          </a:p>
          <a:p>
            <a:r>
              <a:rPr lang="en-GB" dirty="0"/>
              <a:t>I set up a Doodle schedule and everyone was offered the chance to sign up for an individual Zoom consultation on their performance work-in-progress before they performed for the whole class in the remaining two weeks of the course. This again points to feedback from teachers needing to happen </a:t>
            </a:r>
            <a:r>
              <a:rPr lang="en-GB" i="1" dirty="0"/>
              <a:t>not simply at the end of a course</a:t>
            </a:r>
            <a:r>
              <a:rPr lang="en-GB" dirty="0"/>
              <a:t>, but </a:t>
            </a:r>
            <a:r>
              <a:rPr lang="en-GB" i="1" dirty="0"/>
              <a:t>throughout</a:t>
            </a:r>
            <a:r>
              <a:rPr lang="en-GB" dirty="0"/>
              <a:t> a course in order to be more effective and helpful to students. I would certainly make Zoom consultations a regular part of my 'feedforward' cycle in </a:t>
            </a:r>
            <a:r>
              <a:rPr lang="en-GB" dirty="0" smtClean="0"/>
              <a:t>all courses more </a:t>
            </a:r>
            <a:r>
              <a:rPr lang="en-GB" dirty="0"/>
              <a:t>regular times when f-2-f teaching resumes. Consultations like these can be arranged very efficiently. </a:t>
            </a:r>
          </a:p>
          <a:p>
            <a:r>
              <a:rPr lang="en-GB" dirty="0"/>
              <a:t>By asking students to </a:t>
            </a:r>
            <a:r>
              <a:rPr lang="en-GB" b="1" i="1" dirty="0"/>
              <a:t>come ready </a:t>
            </a:r>
            <a:r>
              <a:rPr lang="en-GB" dirty="0"/>
              <a:t>to the consultation with </a:t>
            </a:r>
            <a:r>
              <a:rPr lang="en-GB" dirty="0" smtClean="0"/>
              <a:t>a </a:t>
            </a:r>
            <a:r>
              <a:rPr lang="en-GB" b="1" i="1" dirty="0"/>
              <a:t>sample of their work-in-progress </a:t>
            </a:r>
            <a:r>
              <a:rPr lang="en-GB" dirty="0"/>
              <a:t>to show </a:t>
            </a:r>
            <a:r>
              <a:rPr lang="en-GB" b="1" i="1" dirty="0"/>
              <a:t>and their own mini-agenda</a:t>
            </a:r>
            <a:r>
              <a:rPr lang="en-GB" dirty="0"/>
              <a:t>, the consultation was much more useful </a:t>
            </a:r>
            <a:r>
              <a:rPr lang="en-GB" dirty="0" smtClean="0"/>
              <a:t>for </a:t>
            </a:r>
            <a:r>
              <a:rPr lang="en-GB" dirty="0"/>
              <a:t>students </a:t>
            </a:r>
            <a:r>
              <a:rPr lang="en-GB" dirty="0" smtClean="0"/>
              <a:t>in terms of goal-setting</a:t>
            </a:r>
            <a:r>
              <a:rPr lang="en-GB" dirty="0" smtClean="0"/>
              <a:t>. </a:t>
            </a:r>
            <a:endParaRPr lang="en-HK" dirty="0"/>
          </a:p>
          <a:p>
            <a:endParaRPr lang="en-HK" dirty="0"/>
          </a:p>
        </p:txBody>
      </p:sp>
    </p:spTree>
    <p:extLst>
      <p:ext uri="{BB962C8B-B14F-4D97-AF65-F5344CB8AC3E}">
        <p14:creationId xmlns:p14="http://schemas.microsoft.com/office/powerpoint/2010/main" val="67986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859E6-2BBF-46FE-B422-A526FD9E5635}"/>
              </a:ext>
            </a:extLst>
          </p:cNvPr>
          <p:cNvSpPr>
            <a:spLocks noGrp="1"/>
          </p:cNvSpPr>
          <p:nvPr>
            <p:ph type="title"/>
          </p:nvPr>
        </p:nvSpPr>
        <p:spPr>
          <a:xfrm>
            <a:off x="171451" y="286604"/>
            <a:ext cx="11815762" cy="1170722"/>
          </a:xfrm>
        </p:spPr>
        <p:txBody>
          <a:bodyPr>
            <a:noAutofit/>
          </a:bodyPr>
          <a:lstStyle/>
          <a:p>
            <a:pPr algn="ctr"/>
            <a:r>
              <a:rPr lang="en-HK" sz="3200" b="1" dirty="0" smtClean="0"/>
              <a:t>Going forward: how does </a:t>
            </a:r>
            <a:r>
              <a:rPr lang="en-HK" sz="3200" b="1" dirty="0"/>
              <a:t>the ‘reconfigured assessment’ meet </a:t>
            </a:r>
            <a:r>
              <a:rPr lang="en-HK" sz="3200" b="1" dirty="0" smtClean="0"/>
              <a:t>HKU institutional </a:t>
            </a:r>
            <a:r>
              <a:rPr lang="en-HK" sz="3200" b="1" dirty="0"/>
              <a:t>aims for UG and TPG curricula?</a:t>
            </a:r>
          </a:p>
        </p:txBody>
      </p:sp>
      <p:sp>
        <p:nvSpPr>
          <p:cNvPr id="3" name="Content Placeholder 2">
            <a:extLst>
              <a:ext uri="{FF2B5EF4-FFF2-40B4-BE49-F238E27FC236}">
                <a16:creationId xmlns:a16="http://schemas.microsoft.com/office/drawing/2014/main" xmlns="" id="{A2B64322-FEA1-4028-BDF4-8E86A621B1D9}"/>
              </a:ext>
            </a:extLst>
          </p:cNvPr>
          <p:cNvSpPr>
            <a:spLocks noGrp="1"/>
          </p:cNvSpPr>
          <p:nvPr>
            <p:ph idx="1"/>
          </p:nvPr>
        </p:nvSpPr>
        <p:spPr>
          <a:xfrm>
            <a:off x="345688" y="1996069"/>
            <a:ext cx="11484362" cy="4348976"/>
          </a:xfrm>
        </p:spPr>
        <p:txBody>
          <a:bodyPr>
            <a:normAutofit/>
          </a:bodyPr>
          <a:lstStyle/>
          <a:p>
            <a:r>
              <a:rPr lang="en-GB" dirty="0"/>
              <a:t>‘Letters Live’ was a good choice as the task was genuinely </a:t>
            </a:r>
            <a:r>
              <a:rPr lang="en-GB" dirty="0" smtClean="0"/>
              <a:t>challenging</a:t>
            </a:r>
            <a:r>
              <a:rPr lang="en-GB" dirty="0" smtClean="0"/>
              <a:t> </a:t>
            </a:r>
            <a:r>
              <a:rPr lang="en-GB" dirty="0"/>
              <a:t>for </a:t>
            </a:r>
            <a:r>
              <a:rPr lang="en-GB" dirty="0" smtClean="0"/>
              <a:t>students. It also </a:t>
            </a:r>
            <a:r>
              <a:rPr lang="en-GB" dirty="0"/>
              <a:t>allowed me to </a:t>
            </a:r>
            <a:r>
              <a:rPr lang="en-GB" dirty="0" smtClean="0"/>
              <a:t>understand</a:t>
            </a:r>
            <a:r>
              <a:rPr lang="en-GB" dirty="0" smtClean="0"/>
              <a:t> </a:t>
            </a:r>
            <a:r>
              <a:rPr lang="en-GB" dirty="0"/>
              <a:t>that despite </a:t>
            </a:r>
            <a:r>
              <a:rPr lang="en-GB" dirty="0" smtClean="0"/>
              <a:t>social distancing, we have the tools at our disposal to help </a:t>
            </a:r>
            <a:r>
              <a:rPr lang="en-GB" dirty="0" smtClean="0"/>
              <a:t>the </a:t>
            </a:r>
            <a:r>
              <a:rPr lang="en-GB" dirty="0"/>
              <a:t>show </a:t>
            </a:r>
            <a:r>
              <a:rPr lang="en-GB" dirty="0" smtClean="0"/>
              <a:t>go </a:t>
            </a:r>
            <a:r>
              <a:rPr lang="en-GB" dirty="0"/>
              <a:t>on(line!) and </a:t>
            </a:r>
            <a:r>
              <a:rPr lang="en-GB" dirty="0" smtClean="0"/>
              <a:t>students can rise to the challenges of novel situations if we offer frequent opportunities for dialogue and are able to collaborate and cooperate.</a:t>
            </a:r>
          </a:p>
          <a:p>
            <a:endParaRPr lang="en-GB" dirty="0"/>
          </a:p>
          <a:p>
            <a:r>
              <a:rPr lang="en-GB" dirty="0"/>
              <a:t>Students need to understand what </a:t>
            </a:r>
            <a:r>
              <a:rPr lang="en-GB" dirty="0" smtClean="0"/>
              <a:t>the assessment </a:t>
            </a:r>
            <a:r>
              <a:rPr lang="en-GB" dirty="0"/>
              <a:t>is, why it is happening and what the challenges and benefits are for them, as well as the audience for </a:t>
            </a:r>
            <a:r>
              <a:rPr lang="en-GB" dirty="0" smtClean="0"/>
              <a:t>and impact of their </a:t>
            </a:r>
            <a:r>
              <a:rPr lang="en-GB" dirty="0"/>
              <a:t>assessment. </a:t>
            </a:r>
            <a:r>
              <a:rPr lang="en-GB" dirty="0" smtClean="0"/>
              <a:t>They need to take responsibility for their learning and ownership of their assessment. In </a:t>
            </a:r>
            <a:r>
              <a:rPr lang="en-GB" dirty="0"/>
              <a:t>terms of CCHU9059, I was clear to explain that the sorts of skills needed </a:t>
            </a:r>
            <a:r>
              <a:rPr lang="en-GB" dirty="0" smtClean="0"/>
              <a:t>for the performance in </a:t>
            </a:r>
            <a:r>
              <a:rPr lang="en-GB" dirty="0"/>
              <a:t>terms of the use of voice and body could be extrapolated to many situations, including those when we are having to present ourselves in working situations</a:t>
            </a:r>
            <a:r>
              <a:rPr lang="en-GB" dirty="0" smtClean="0"/>
              <a:t>. CCHU9059 is a CIC course, after all!</a:t>
            </a:r>
            <a:endParaRPr lang="en-GB" dirty="0"/>
          </a:p>
          <a:p>
            <a:endParaRPr lang="en-GB" dirty="0"/>
          </a:p>
          <a:p>
            <a:endParaRPr lang="en-HK" dirty="0"/>
          </a:p>
        </p:txBody>
      </p:sp>
    </p:spTree>
    <p:extLst>
      <p:ext uri="{BB962C8B-B14F-4D97-AF65-F5344CB8AC3E}">
        <p14:creationId xmlns:p14="http://schemas.microsoft.com/office/powerpoint/2010/main" val="129587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9F2C6-70AC-4F5A-B6E3-DD914B936F5E}"/>
              </a:ext>
            </a:extLst>
          </p:cNvPr>
          <p:cNvSpPr>
            <a:spLocks noGrp="1"/>
          </p:cNvSpPr>
          <p:nvPr>
            <p:ph type="title"/>
          </p:nvPr>
        </p:nvSpPr>
        <p:spPr>
          <a:xfrm>
            <a:off x="357188" y="89211"/>
            <a:ext cx="11701461" cy="1382750"/>
          </a:xfrm>
        </p:spPr>
        <p:txBody>
          <a:bodyPr>
            <a:normAutofit/>
          </a:bodyPr>
          <a:lstStyle/>
          <a:p>
            <a:r>
              <a:rPr lang="en-HK" sz="2400" b="1" dirty="0"/>
              <a:t>Reconfiguring Assessment together: </a:t>
            </a:r>
            <a:br>
              <a:rPr lang="en-HK" sz="2400" b="1" dirty="0"/>
            </a:br>
            <a:r>
              <a:rPr lang="en-HK" sz="2400" b="1" dirty="0"/>
              <a:t>Conversations need to happen in and between Faculties as well as with students about the </a:t>
            </a:r>
            <a:r>
              <a:rPr lang="en-HK" sz="2400" b="1" dirty="0" smtClean="0"/>
              <a:t>evolution/</a:t>
            </a:r>
            <a:r>
              <a:rPr lang="en-HK" sz="2400" b="1" dirty="0" err="1" smtClean="0"/>
              <a:t>reconfigurement</a:t>
            </a:r>
            <a:r>
              <a:rPr lang="en-HK" sz="2400" b="1" dirty="0" smtClean="0"/>
              <a:t> of assessment</a:t>
            </a:r>
            <a:endParaRPr lang="en-HK" sz="2400" b="1" dirty="0"/>
          </a:p>
        </p:txBody>
      </p:sp>
      <p:sp>
        <p:nvSpPr>
          <p:cNvPr id="3" name="Content Placeholder 2">
            <a:extLst>
              <a:ext uri="{FF2B5EF4-FFF2-40B4-BE49-F238E27FC236}">
                <a16:creationId xmlns:a16="http://schemas.microsoft.com/office/drawing/2014/main" xmlns="" id="{2BB60377-1870-4C70-8BEB-9462C1094713}"/>
              </a:ext>
            </a:extLst>
          </p:cNvPr>
          <p:cNvSpPr>
            <a:spLocks noGrp="1"/>
          </p:cNvSpPr>
          <p:nvPr>
            <p:ph idx="1"/>
          </p:nvPr>
        </p:nvSpPr>
        <p:spPr>
          <a:xfrm>
            <a:off x="156117" y="2007220"/>
            <a:ext cx="11902532" cy="4493941"/>
          </a:xfrm>
        </p:spPr>
        <p:txBody>
          <a:bodyPr>
            <a:normAutofit fontScale="92500" lnSpcReduction="20000"/>
          </a:bodyPr>
          <a:lstStyle/>
          <a:p>
            <a:r>
              <a:rPr lang="en-GB" dirty="0" smtClean="0"/>
              <a:t>We can’t sink back into the ‘old normal’ when the situation stabilises: we need to try to be prepared for a variety of scenarios – post-SARS, NTU Singapore mandated two cycles of online teaching and learning every semester in every course to ensure teachers and students are ready for a speedy pivot to this mode of T&amp;L.</a:t>
            </a:r>
          </a:p>
          <a:p>
            <a:r>
              <a:rPr lang="en-GB" dirty="0" smtClean="0"/>
              <a:t> </a:t>
            </a:r>
          </a:p>
          <a:p>
            <a:r>
              <a:rPr lang="en-GB" i="1" dirty="0" smtClean="0"/>
              <a:t>Keep talking to students</a:t>
            </a:r>
            <a:r>
              <a:rPr lang="en-GB" dirty="0" smtClean="0"/>
              <a:t> - reach out to them - so they feel invested in the assessment and know that we </a:t>
            </a:r>
            <a:r>
              <a:rPr lang="en-GB" i="1" dirty="0" smtClean="0"/>
              <a:t>value</a:t>
            </a:r>
            <a:r>
              <a:rPr lang="en-GB" dirty="0" smtClean="0"/>
              <a:t> their effort and the struggle!</a:t>
            </a:r>
          </a:p>
          <a:p>
            <a:endParaRPr lang="en-GB" dirty="0" smtClean="0"/>
          </a:p>
          <a:p>
            <a:r>
              <a:rPr lang="en-US" sz="1800" dirty="0" smtClean="0"/>
              <a:t>Richard Sennett  (2012)  </a:t>
            </a:r>
            <a:r>
              <a:rPr lang="en-US" sz="1800" i="1" dirty="0" smtClean="0"/>
              <a:t>Together: The Rituals, Pleasures &amp; Politics of Cooperation: Yale University Press</a:t>
            </a:r>
          </a:p>
          <a:p>
            <a:r>
              <a:rPr lang="en-US" sz="1800" dirty="0" smtClean="0"/>
              <a:t>He notes that at its most fundamental, cooperation can be defined ‘as an exchange in which the participants benefit from the encounter’ (5). The latter section of his book, dealing with strengthening cooperation, is important in understanding how to bolster communities. Sennett argues that the craft processes of making and repairing necessitate cooperation connect strongly with the social life beyond them (219–220). Specifically, in his discussion of the craft of repair, he argues that </a:t>
            </a:r>
            <a:r>
              <a:rPr lang="en-US" sz="1800" i="1" dirty="0" smtClean="0"/>
              <a:t>reconfiguration</a:t>
            </a:r>
            <a:r>
              <a:rPr lang="en-US" sz="1800" dirty="0" smtClean="0"/>
              <a:t> (more so than restoration or remediation) is the most socially effective in terms </a:t>
            </a:r>
            <a:r>
              <a:rPr lang="en-HK" sz="1800" dirty="0" smtClean="0"/>
              <a:t>of renewing cooperation. </a:t>
            </a:r>
            <a:r>
              <a:rPr lang="en-GB" sz="1800" dirty="0"/>
              <a:t>He cites the maxim of La </a:t>
            </a:r>
            <a:r>
              <a:rPr lang="en-GB" sz="1800" dirty="0" err="1"/>
              <a:t>Rochefoucauld</a:t>
            </a:r>
            <a:r>
              <a:rPr lang="en-GB" sz="1800" dirty="0"/>
              <a:t>: “we are different from each other, as we are divided in ourselves: let’s talk!” </a:t>
            </a:r>
            <a:endParaRPr lang="en-GB" sz="1800" b="1" dirty="0"/>
          </a:p>
          <a:p>
            <a:endParaRPr lang="en-HK" sz="1800" dirty="0" smtClean="0"/>
          </a:p>
          <a:p>
            <a:endParaRPr lang="en-US" sz="1800" i="1" dirty="0" smtClean="0"/>
          </a:p>
          <a:p>
            <a:endParaRPr lang="en-US" dirty="0" smtClean="0"/>
          </a:p>
          <a:p>
            <a:endParaRPr lang="en-HK" dirty="0" smtClean="0"/>
          </a:p>
          <a:p>
            <a:endParaRPr lang="en-HK" dirty="0"/>
          </a:p>
        </p:txBody>
      </p:sp>
    </p:spTree>
    <p:extLst>
      <p:ext uri="{BB962C8B-B14F-4D97-AF65-F5344CB8AC3E}">
        <p14:creationId xmlns:p14="http://schemas.microsoft.com/office/powerpoint/2010/main" val="61768804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{84B122E8-30C8-4410-B556-74276D406C5B}tf56160789</Template>
  <TotalTime>0</TotalTime>
  <Words>1144</Words>
  <Application>Microsoft Macintosh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Bookman Old Style</vt:lpstr>
      <vt:lpstr>Calibri</vt:lpstr>
      <vt:lpstr>Franklin Gothic Book</vt:lpstr>
      <vt:lpstr>Arial</vt:lpstr>
      <vt:lpstr>1_RetrospectVTI</vt:lpstr>
      <vt:lpstr>Assessment beyond the curriculum</vt:lpstr>
      <vt:lpstr>“Adding wings to caterpillars does not create butterflies. It creates awkward and dysfunctional caterpillars. Butterflies are created through transformation.”  </vt:lpstr>
      <vt:lpstr>How is assessment ‘transforming’ or being reconfigured in a way that meets the realities of the COVID/post-COVID Hong Kong?  </vt:lpstr>
      <vt:lpstr>PGDE – microteaching via Zoom : ongoing at the moment</vt:lpstr>
      <vt:lpstr>Students’ assessment/work is genuinely impactful when it connects directly to the community also dealing with the ‘novel’ situation</vt:lpstr>
      <vt:lpstr>The assessment ‘pivot’ to continue to deal with ‘novel situations and ill-defined problems’ mean at least thinking about ‘assessment-in-waiting’ such as video products and the use of online tools all through a course</vt:lpstr>
      <vt:lpstr>The show must go on(line): using online tools to give formative feedback is integral to helping students rise to the challenge</vt:lpstr>
      <vt:lpstr>Going forward: how does the ‘reconfigured assessment’ meet HKU institutional aims for UG and TPG curricula?</vt:lpstr>
      <vt:lpstr>Reconfiguring Assessment together:  Conversations need to happen in and between Faculties as well as with students about the evolution/reconfigurement of assessment</vt:lpstr>
      <vt:lpstr>Always happy to talk more about this and anything else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2020-05-03T00:57:01Z</dcterms:created>
  <dcterms:modified xsi:type="dcterms:W3CDTF">2020-05-05T02:18:17Z</dcterms:modified>
</cp:coreProperties>
</file>