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5"/>
  </p:notesMasterIdLst>
  <p:handoutMasterIdLst>
    <p:handoutMasterId r:id="rId16"/>
  </p:handoutMasterIdLst>
  <p:sldIdLst>
    <p:sldId id="256" r:id="rId5"/>
    <p:sldId id="299" r:id="rId6"/>
    <p:sldId id="300" r:id="rId7"/>
    <p:sldId id="311" r:id="rId8"/>
    <p:sldId id="301" r:id="rId9"/>
    <p:sldId id="308" r:id="rId10"/>
    <p:sldId id="309" r:id="rId11"/>
    <p:sldId id="312" r:id="rId12"/>
    <p:sldId id="310" r:id="rId13"/>
    <p:sldId id="313" r:id="rId14"/>
  </p:sldIdLst>
  <p:sldSz cx="9144000" cy="6858000" type="screen4x3"/>
  <p:notesSz cx="6888163" cy="10020300"/>
  <p:custDataLst>
    <p:tags r:id="rId17"/>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427">
          <p15:clr>
            <a:srgbClr val="A4A3A4"/>
          </p15:clr>
        </p15:guide>
        <p15:guide id="3" orient="horz" pos="983">
          <p15:clr>
            <a:srgbClr val="A4A3A4"/>
          </p15:clr>
        </p15:guide>
        <p15:guide id="4" orient="horz" pos="3838">
          <p15:clr>
            <a:srgbClr val="A4A3A4"/>
          </p15:clr>
        </p15:guide>
        <p15:guide id="5" pos="2880">
          <p15:clr>
            <a:srgbClr val="A4A3A4"/>
          </p15:clr>
        </p15:guide>
        <p15:guide id="6" pos="562">
          <p15:clr>
            <a:srgbClr val="A4A3A4"/>
          </p15:clr>
        </p15:guide>
        <p15:guide id="7" pos="5103">
          <p15:clr>
            <a:srgbClr val="A4A3A4"/>
          </p15:clr>
        </p15:guide>
        <p15:guide id="8" pos="2562">
          <p15:clr>
            <a:srgbClr val="A4A3A4"/>
          </p15:clr>
        </p15:guide>
        <p15:guide id="9" pos="269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King" initials="HK" lastIdx="1" clrIdx="0">
    <p:extLst>
      <p:ext uri="{19B8F6BF-5375-455C-9EA6-DF929625EA0E}">
        <p15:presenceInfo xmlns:p15="http://schemas.microsoft.com/office/powerpoint/2012/main" userId="S-1-5-21-1659004503-492894223-725345543-4876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EECE1"/>
    <a:srgbClr val="FFFFFF"/>
    <a:srgbClr val="7A7392"/>
    <a:srgbClr val="958CB3"/>
    <a:srgbClr val="598752"/>
    <a:srgbClr val="6DA463"/>
    <a:srgbClr val="1A9DAC"/>
    <a:srgbClr val="A65C45"/>
    <a:srgbClr val="CC7054"/>
    <a:srgbClr val="D6A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65602" autoAdjust="0"/>
  </p:normalViewPr>
  <p:slideViewPr>
    <p:cSldViewPr showGuides="1">
      <p:cViewPr varScale="1">
        <p:scale>
          <a:sx n="68" d="100"/>
          <a:sy n="68" d="100"/>
        </p:scale>
        <p:origin x="2634" y="60"/>
      </p:cViewPr>
      <p:guideLst>
        <p:guide orient="horz" pos="2160"/>
        <p:guide orient="horz" pos="427"/>
        <p:guide orient="horz" pos="983"/>
        <p:guide orient="horz" pos="3838"/>
        <p:guide pos="2880"/>
        <p:guide pos="562"/>
        <p:guide pos="5103"/>
        <p:guide pos="2562"/>
        <p:guide pos="2699"/>
      </p:guideLst>
    </p:cSldViewPr>
  </p:slideViewPr>
  <p:notesTextViewPr>
    <p:cViewPr>
      <p:scale>
        <a:sx n="1" d="1"/>
        <a:sy n="1" d="1"/>
      </p:scale>
      <p:origin x="0" y="0"/>
    </p:cViewPr>
  </p:notesTextViewPr>
  <p:notesViewPr>
    <p:cSldViewPr>
      <p:cViewPr varScale="1">
        <p:scale>
          <a:sx n="73" d="100"/>
          <a:sy n="73" d="100"/>
        </p:scale>
        <p:origin x="405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King" userId="S::helen5.king@uwe.ac.uk::8bfe8a50-f16e-4315-96dd-edd7501e77e8" providerId="AD" clId="Web-{AB115268-F133-48C2-A1D0-6BF0D2FB4C0F}"/>
    <pc:docChg chg="modSld">
      <pc:chgData name="Helen King" userId="S::helen5.king@uwe.ac.uk::8bfe8a50-f16e-4315-96dd-edd7501e77e8" providerId="AD" clId="Web-{AB115268-F133-48C2-A1D0-6BF0D2FB4C0F}" dt="2018-10-19T10:20:35.398" v="249" actId="1076"/>
      <pc:docMkLst>
        <pc:docMk/>
      </pc:docMkLst>
      <pc:sldChg chg="modSp delCm">
        <pc:chgData name="Helen King" userId="S::helen5.king@uwe.ac.uk::8bfe8a50-f16e-4315-96dd-edd7501e77e8" providerId="AD" clId="Web-{AB115268-F133-48C2-A1D0-6BF0D2FB4C0F}" dt="2018-10-19T09:59:31.758" v="62"/>
        <pc:sldMkLst>
          <pc:docMk/>
          <pc:sldMk cId="2279131367" sldId="276"/>
        </pc:sldMkLst>
        <pc:spChg chg="mod">
          <ac:chgData name="Helen King" userId="S::helen5.king@uwe.ac.uk::8bfe8a50-f16e-4315-96dd-edd7501e77e8" providerId="AD" clId="Web-{AB115268-F133-48C2-A1D0-6BF0D2FB4C0F}" dt="2018-10-19T09:49:59.031" v="13" actId="14100"/>
          <ac:spMkLst>
            <pc:docMk/>
            <pc:sldMk cId="2279131367" sldId="276"/>
            <ac:spMk id="15362" creationId="{00000000-0000-0000-0000-000000000000}"/>
          </ac:spMkLst>
        </pc:spChg>
      </pc:sldChg>
      <pc:sldChg chg="addSp modSp modNotes">
        <pc:chgData name="Helen King" userId="S::helen5.king@uwe.ac.uk::8bfe8a50-f16e-4315-96dd-edd7501e77e8" providerId="AD" clId="Web-{AB115268-F133-48C2-A1D0-6BF0D2FB4C0F}" dt="2018-10-19T10:20:35.398" v="249" actId="1076"/>
        <pc:sldMkLst>
          <pc:docMk/>
          <pc:sldMk cId="1245984701" sldId="281"/>
        </pc:sldMkLst>
        <pc:spChg chg="mod">
          <ac:chgData name="Helen King" userId="S::helen5.king@uwe.ac.uk::8bfe8a50-f16e-4315-96dd-edd7501e77e8" providerId="AD" clId="Web-{AB115268-F133-48C2-A1D0-6BF0D2FB4C0F}" dt="2018-10-19T10:16:45.386" v="220" actId="20577"/>
          <ac:spMkLst>
            <pc:docMk/>
            <pc:sldMk cId="1245984701" sldId="281"/>
            <ac:spMk id="2" creationId="{00000000-0000-0000-0000-000000000000}"/>
          </ac:spMkLst>
        </pc:spChg>
        <pc:spChg chg="mod">
          <ac:chgData name="Helen King" userId="S::helen5.king@uwe.ac.uk::8bfe8a50-f16e-4315-96dd-edd7501e77e8" providerId="AD" clId="Web-{AB115268-F133-48C2-A1D0-6BF0D2FB4C0F}" dt="2018-10-19T10:14:38.934" v="178" actId="20577"/>
          <ac:spMkLst>
            <pc:docMk/>
            <pc:sldMk cId="1245984701" sldId="281"/>
            <ac:spMk id="15362" creationId="{00000000-0000-0000-0000-000000000000}"/>
          </ac:spMkLst>
        </pc:spChg>
        <pc:picChg chg="add mod">
          <ac:chgData name="Helen King" userId="S::helen5.king@uwe.ac.uk::8bfe8a50-f16e-4315-96dd-edd7501e77e8" providerId="AD" clId="Web-{AB115268-F133-48C2-A1D0-6BF0D2FB4C0F}" dt="2018-10-19T10:20:35.398" v="249" actId="1076"/>
          <ac:picMkLst>
            <pc:docMk/>
            <pc:sldMk cId="1245984701" sldId="281"/>
            <ac:picMk id="3" creationId="{C74DB261-074F-4D54-832F-FA941D925CDC}"/>
          </ac:picMkLst>
        </pc:picChg>
      </pc:sldChg>
      <pc:sldChg chg="modSp">
        <pc:chgData name="Helen King" userId="S::helen5.king@uwe.ac.uk::8bfe8a50-f16e-4315-96dd-edd7501e77e8" providerId="AD" clId="Web-{AB115268-F133-48C2-A1D0-6BF0D2FB4C0F}" dt="2018-10-19T10:15:56.902" v="209" actId="20577"/>
        <pc:sldMkLst>
          <pc:docMk/>
          <pc:sldMk cId="2716817607" sldId="283"/>
        </pc:sldMkLst>
        <pc:spChg chg="mod">
          <ac:chgData name="Helen King" userId="S::helen5.king@uwe.ac.uk::8bfe8a50-f16e-4315-96dd-edd7501e77e8" providerId="AD" clId="Web-{AB115268-F133-48C2-A1D0-6BF0D2FB4C0F}" dt="2018-10-19T10:15:56.902" v="209" actId="20577"/>
          <ac:spMkLst>
            <pc:docMk/>
            <pc:sldMk cId="2716817607" sldId="283"/>
            <ac:spMk id="15362" creationId="{00000000-0000-0000-0000-000000000000}"/>
          </ac:spMkLst>
        </pc:spChg>
      </pc:sldChg>
    </pc:docChg>
  </pc:docChgLst>
  <pc:docChgLst>
    <pc:chgData name="Helen King" userId="S::helen5.king@uwe.ac.uk::8bfe8a50-f16e-4315-96dd-edd7501e77e8" providerId="AD" clId="Web-{F1561D20-909E-BF06-CD8E-44FCC8356B22}"/>
    <pc:docChg chg="modSld">
      <pc:chgData name="Helen King" userId="S::helen5.king@uwe.ac.uk::8bfe8a50-f16e-4315-96dd-edd7501e77e8" providerId="AD" clId="Web-{F1561D20-909E-BF06-CD8E-44FCC8356B22}" dt="2019-02-28T16:53:35.590" v="23" actId="20577"/>
      <pc:docMkLst>
        <pc:docMk/>
      </pc:docMkLst>
      <pc:sldChg chg="modSp">
        <pc:chgData name="Helen King" userId="S::helen5.king@uwe.ac.uk::8bfe8a50-f16e-4315-96dd-edd7501e77e8" providerId="AD" clId="Web-{F1561D20-909E-BF06-CD8E-44FCC8356B22}" dt="2019-02-28T16:37:27.131" v="19" actId="20577"/>
        <pc:sldMkLst>
          <pc:docMk/>
          <pc:sldMk cId="587849275" sldId="277"/>
        </pc:sldMkLst>
        <pc:spChg chg="mod">
          <ac:chgData name="Helen King" userId="S::helen5.king@uwe.ac.uk::8bfe8a50-f16e-4315-96dd-edd7501e77e8" providerId="AD" clId="Web-{F1561D20-909E-BF06-CD8E-44FCC8356B22}" dt="2019-02-28T16:37:27.131" v="19" actId="20577"/>
          <ac:spMkLst>
            <pc:docMk/>
            <pc:sldMk cId="587849275" sldId="277"/>
            <ac:spMk id="15362" creationId="{00000000-0000-0000-0000-000000000000}"/>
          </ac:spMkLst>
        </pc:spChg>
      </pc:sldChg>
      <pc:sldChg chg="modSp">
        <pc:chgData name="Helen King" userId="S::helen5.king@uwe.ac.uk::8bfe8a50-f16e-4315-96dd-edd7501e77e8" providerId="AD" clId="Web-{F1561D20-909E-BF06-CD8E-44FCC8356B22}" dt="2019-02-28T16:38:48.975" v="21" actId="20577"/>
        <pc:sldMkLst>
          <pc:docMk/>
          <pc:sldMk cId="362015260" sldId="279"/>
        </pc:sldMkLst>
        <pc:spChg chg="mod">
          <ac:chgData name="Helen King" userId="S::helen5.king@uwe.ac.uk::8bfe8a50-f16e-4315-96dd-edd7501e77e8" providerId="AD" clId="Web-{F1561D20-909E-BF06-CD8E-44FCC8356B22}" dt="2019-02-28T16:38:48.975" v="21" actId="20577"/>
          <ac:spMkLst>
            <pc:docMk/>
            <pc:sldMk cId="362015260" sldId="279"/>
            <ac:spMk id="15362" creationId="{00000000-0000-0000-0000-000000000000}"/>
          </ac:spMkLst>
        </pc:spChg>
      </pc:sldChg>
      <pc:sldChg chg="modSp">
        <pc:chgData name="Helen King" userId="S::helen5.king@uwe.ac.uk::8bfe8a50-f16e-4315-96dd-edd7501e77e8" providerId="AD" clId="Web-{F1561D20-909E-BF06-CD8E-44FCC8356B22}" dt="2019-02-28T16:53:35.590" v="23" actId="20577"/>
        <pc:sldMkLst>
          <pc:docMk/>
          <pc:sldMk cId="1983610424" sldId="287"/>
        </pc:sldMkLst>
        <pc:spChg chg="mod">
          <ac:chgData name="Helen King" userId="S::helen5.king@uwe.ac.uk::8bfe8a50-f16e-4315-96dd-edd7501e77e8" providerId="AD" clId="Web-{F1561D20-909E-BF06-CD8E-44FCC8356B22}" dt="2019-02-28T16:53:35.590" v="23" actId="20577"/>
          <ac:spMkLst>
            <pc:docMk/>
            <pc:sldMk cId="1983610424" sldId="287"/>
            <ac:spMk id="1536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01958" cy="54450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794867" y="0"/>
            <a:ext cx="2901958" cy="544506"/>
          </a:xfrm>
          <a:prstGeom prst="rect">
            <a:avLst/>
          </a:prstGeom>
        </p:spPr>
        <p:txBody>
          <a:bodyPr vert="horz" lIns="96616" tIns="48308" rIns="96616" bIns="48308" rtlCol="0"/>
          <a:lstStyle>
            <a:lvl1pPr algn="r">
              <a:defRPr sz="1300"/>
            </a:lvl1pPr>
          </a:lstStyle>
          <a:p>
            <a:fld id="{47691205-C75C-48DF-AE1F-F37C41BE3FC0}" type="datetimeFigureOut">
              <a:rPr lang="en-GB" smtClean="0"/>
              <a:t>12/08/2020</a:t>
            </a:fld>
            <a:endParaRPr lang="en-GB"/>
          </a:p>
        </p:txBody>
      </p:sp>
      <p:sp>
        <p:nvSpPr>
          <p:cNvPr id="4" name="Footer Placeholder 3"/>
          <p:cNvSpPr>
            <a:spLocks noGrp="1"/>
          </p:cNvSpPr>
          <p:nvPr>
            <p:ph type="ftr" sz="quarter" idx="2"/>
          </p:nvPr>
        </p:nvSpPr>
        <p:spPr>
          <a:xfrm>
            <a:off x="0" y="10333435"/>
            <a:ext cx="2901958" cy="544506"/>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794867" y="10333435"/>
            <a:ext cx="2901958" cy="544506"/>
          </a:xfrm>
          <a:prstGeom prst="rect">
            <a:avLst/>
          </a:prstGeom>
        </p:spPr>
        <p:txBody>
          <a:bodyPr vert="horz" lIns="96616" tIns="48308" rIns="96616" bIns="48308" rtlCol="0" anchor="b"/>
          <a:lstStyle>
            <a:lvl1pPr algn="r">
              <a:defRPr sz="1300"/>
            </a:lvl1pPr>
          </a:lstStyle>
          <a:p>
            <a:fld id="{0867CC54-81A1-4872-BAF6-5121A6E041AE}" type="slidenum">
              <a:rPr lang="en-GB" smtClean="0"/>
              <a:t>‹#›</a:t>
            </a:fld>
            <a:endParaRPr lang="en-GB"/>
          </a:p>
        </p:txBody>
      </p:sp>
    </p:spTree>
    <p:extLst>
      <p:ext uri="{BB962C8B-B14F-4D97-AF65-F5344CB8AC3E}">
        <p14:creationId xmlns:p14="http://schemas.microsoft.com/office/powerpoint/2010/main" val="33357727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2052638" y="433388"/>
            <a:ext cx="2706687" cy="2032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842252" y="2800704"/>
            <a:ext cx="5128719" cy="6841016"/>
          </a:xfrm>
          <a:prstGeom prst="rect">
            <a:avLst/>
          </a:prstGeom>
          <a:noFill/>
          <a:ln w="9525">
            <a:noFill/>
            <a:miter lim="800000"/>
            <a:headEnd/>
            <a:tailEnd/>
          </a:ln>
          <a:effectLst/>
        </p:spPr>
        <p:txBody>
          <a:bodyPr vert="horz" wrap="square" lIns="96616" tIns="48308" rIns="96616" bIns="4830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accent5">
            <a:lumMod val="10000"/>
          </a:schemeClr>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accent5">
            <a:lumMod val="10000"/>
          </a:schemeClr>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accent5">
            <a:lumMod val="10000"/>
          </a:schemeClr>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accent5">
            <a:lumMod val="10000"/>
          </a:schemeClr>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accent5">
            <a:lumMod val="10000"/>
          </a:schemeClr>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Introduction:</a:t>
            </a:r>
          </a:p>
          <a:p>
            <a:endParaRPr lang="en-GB" dirty="0" smtClean="0"/>
          </a:p>
          <a:p>
            <a:r>
              <a:rPr lang="en-GB" dirty="0" smtClean="0"/>
              <a:t>Rather than talk you through</a:t>
            </a:r>
            <a:r>
              <a:rPr lang="en-GB" baseline="0" dirty="0" smtClean="0"/>
              <a:t> everything our University has been doing, I am going to focus particularly on faculty development, the key issues and how we are supporting staff to address these. </a:t>
            </a:r>
          </a:p>
          <a:p>
            <a:endParaRPr lang="en-GB" baseline="0" dirty="0" smtClean="0"/>
          </a:p>
          <a:p>
            <a:r>
              <a:rPr lang="en-GB" baseline="0" dirty="0" smtClean="0"/>
              <a:t>I intend to spend 20-25 minutes on the presentation so that there will be plenty of time for questions and for you to share your ideas and experiences.</a:t>
            </a:r>
            <a:endParaRPr lang="en-GB" dirty="0"/>
          </a:p>
        </p:txBody>
      </p:sp>
    </p:spTree>
    <p:extLst>
      <p:ext uri="{BB962C8B-B14F-4D97-AF65-F5344CB8AC3E}">
        <p14:creationId xmlns:p14="http://schemas.microsoft.com/office/powerpoint/2010/main" val="1478117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Introduction:</a:t>
            </a:r>
          </a:p>
          <a:p>
            <a:endParaRPr lang="en-GB" dirty="0" smtClean="0"/>
          </a:p>
          <a:p>
            <a:r>
              <a:rPr lang="en-GB" dirty="0" smtClean="0"/>
              <a:t>Rather than talk you through</a:t>
            </a:r>
            <a:r>
              <a:rPr lang="en-GB" baseline="0" dirty="0" smtClean="0"/>
              <a:t> everything our University has been doing, I am going to focus particularly on faculty development, the key issues and how we are supporting staff to address these. </a:t>
            </a:r>
          </a:p>
          <a:p>
            <a:endParaRPr lang="en-GB" baseline="0" dirty="0" smtClean="0"/>
          </a:p>
          <a:p>
            <a:r>
              <a:rPr lang="en-GB" baseline="0" dirty="0" smtClean="0"/>
              <a:t>I intend to spend 20-25 minutes on the presentation so that there will be plenty of time for questions and for you to share your ideas and experiences.</a:t>
            </a:r>
            <a:endParaRPr lang="en-GB" dirty="0"/>
          </a:p>
        </p:txBody>
      </p:sp>
    </p:spTree>
    <p:extLst>
      <p:ext uri="{BB962C8B-B14F-4D97-AF65-F5344CB8AC3E}">
        <p14:creationId xmlns:p14="http://schemas.microsoft.com/office/powerpoint/2010/main" val="3435649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The obligatory rankings slide. If</a:t>
            </a:r>
            <a:r>
              <a:rPr lang="en-GB" baseline="0" dirty="0" smtClean="0"/>
              <a:t> you are interested in this type of data then more information is available on our website. I have selected 6 items to highlight here. </a:t>
            </a:r>
          </a:p>
          <a:p>
            <a:pPr defTabSz="966155">
              <a:defRPr/>
            </a:pPr>
            <a:r>
              <a:rPr lang="en-GB" baseline="0" dirty="0" smtClean="0"/>
              <a:t>The first three indicate our focus on and commitment to a high quality student learning experience.</a:t>
            </a:r>
          </a:p>
          <a:p>
            <a:pPr defTabSz="966155">
              <a:defRPr/>
            </a:pPr>
            <a:r>
              <a:rPr lang="en-GB" baseline="0" dirty="0" smtClean="0"/>
              <a:t>The second set are indicators of our primary mission to </a:t>
            </a:r>
            <a:endParaRPr lang="en-GB" dirty="0"/>
          </a:p>
        </p:txBody>
      </p:sp>
    </p:spTree>
    <p:extLst>
      <p:ext uri="{BB962C8B-B14F-4D97-AF65-F5344CB8AC3E}">
        <p14:creationId xmlns:p14="http://schemas.microsoft.com/office/powerpoint/2010/main" val="2654345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Courses range from</a:t>
            </a:r>
            <a:r>
              <a:rPr lang="en-GB" baseline="0" dirty="0" smtClean="0"/>
              <a:t> more traditional academic disciplines such as maths and history, to highly skilled professions such as law and paramedic science, as well as the arts and creative industries.</a:t>
            </a:r>
          </a:p>
          <a:p>
            <a:pPr defTabSz="966155">
              <a:defRPr/>
            </a:pPr>
            <a:endParaRPr lang="en-GB" baseline="0" dirty="0" smtClean="0"/>
          </a:p>
          <a:p>
            <a:pPr defTabSz="966155">
              <a:defRPr/>
            </a:pPr>
            <a:r>
              <a:rPr lang="en-GB" baseline="0" dirty="0" smtClean="0"/>
              <a:t>We encourage and enable our students to develop capabilities beyond their subject or discipline in order to become active global citizens. Hence, we have aligned our Graduate Attributes to our University values.</a:t>
            </a:r>
          </a:p>
          <a:p>
            <a:pPr defTabSz="966155">
              <a:defRPr/>
            </a:pPr>
            <a:endParaRPr lang="en-GB" baseline="0" dirty="0" smtClean="0"/>
          </a:p>
          <a:p>
            <a:pPr defTabSz="966155">
              <a:defRPr/>
            </a:pPr>
            <a:r>
              <a:rPr lang="en-GB" baseline="0" dirty="0" smtClean="0"/>
              <a:t>We have over 30, 000 students, of which approximately 2/3 are full-time. And approximately 2/3 are undergraduates, the remainder being Postgraduates including approximately 500 postgraduate research students.</a:t>
            </a:r>
          </a:p>
          <a:p>
            <a:pPr defTabSz="966155">
              <a:defRPr/>
            </a:pPr>
            <a:endParaRPr lang="en-GB" baseline="0" dirty="0" smtClean="0"/>
          </a:p>
          <a:p>
            <a:pPr defTabSz="966155">
              <a:defRPr/>
            </a:pPr>
            <a:r>
              <a:rPr lang="en-GB" baseline="0" dirty="0" smtClean="0"/>
              <a:t>Our students are from a wide range of academic and socio-economic backgrounds including coming straight from high school and older students who have had a break in learning or are looking to upskill.</a:t>
            </a:r>
          </a:p>
          <a:p>
            <a:pPr defTabSz="966155">
              <a:defRPr/>
            </a:pPr>
            <a:endParaRPr lang="en-GB" baseline="0" dirty="0" smtClean="0"/>
          </a:p>
          <a:p>
            <a:pPr defTabSz="966155">
              <a:defRPr/>
            </a:pPr>
            <a:r>
              <a:rPr lang="en-GB" baseline="0" dirty="0" smtClean="0"/>
              <a:t>Similarly our teaching staff have a range of academic and professional experience; some having come through a traditional PhD to lecturing academic route. Others who have worked in professional practice for many years before sharing their experience through teaching.</a:t>
            </a:r>
            <a:endParaRPr lang="en-GB" dirty="0"/>
          </a:p>
        </p:txBody>
      </p:sp>
    </p:spTree>
    <p:extLst>
      <p:ext uri="{BB962C8B-B14F-4D97-AF65-F5344CB8AC3E}">
        <p14:creationId xmlns:p14="http://schemas.microsoft.com/office/powerpoint/2010/main" val="236054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At UWE, all</a:t>
            </a:r>
            <a:r>
              <a:rPr lang="en-GB" baseline="0" dirty="0" smtClean="0"/>
              <a:t> our undergraduate courses will be starting in September / October, but most of our taught postgraduate courses will have a delayed start in January</a:t>
            </a:r>
            <a:r>
              <a:rPr lang="en-GB" baseline="0" dirty="0" smtClean="0"/>
              <a:t>.</a:t>
            </a:r>
          </a:p>
          <a:p>
            <a:pPr defTabSz="966155">
              <a:defRPr/>
            </a:pPr>
            <a:endParaRPr lang="en-GB" baseline="0" dirty="0" smtClean="0"/>
          </a:p>
          <a:p>
            <a:pPr defTabSz="966155">
              <a:defRPr/>
            </a:pPr>
            <a:r>
              <a:rPr lang="en-GB" baseline="0" dirty="0" smtClean="0"/>
              <a:t>So, of course, planning for the new academic year is a complex process involving not only teaching staff but estates &amp; facilities, public transport &amp; car parking, student accommodation etc. But, for this seminar, I’m going to focus on some of the key issues for curriculum design from the teacher perspective.</a:t>
            </a:r>
          </a:p>
          <a:p>
            <a:pPr defTabSz="966155">
              <a:defRPr/>
            </a:pPr>
            <a:endParaRPr lang="en-GB" baseline="0" dirty="0" smtClean="0"/>
          </a:p>
          <a:p>
            <a:pPr defTabSz="966155">
              <a:defRPr/>
            </a:pPr>
            <a:endParaRPr lang="en-GB" dirty="0"/>
          </a:p>
        </p:txBody>
      </p:sp>
    </p:spTree>
    <p:extLst>
      <p:ext uri="{BB962C8B-B14F-4D97-AF65-F5344CB8AC3E}">
        <p14:creationId xmlns:p14="http://schemas.microsoft.com/office/powerpoint/2010/main" val="905004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The majority of our digital education support is based out within the four University</a:t>
            </a:r>
            <a:r>
              <a:rPr lang="en-GB" baseline="0" dirty="0" smtClean="0"/>
              <a:t> Faculties, with only a very small resource available in the centre (within the Academic Practice Directorate). There are also a variety of UK &amp; wider networks and organisations sharing resources and ideas (such as SEDA and Advance HE in the UK). And of course colleagues share practice with each other. This is also very positive have we have received feedback from the Faculties that they feel well-supported. However, we need to be aware of ensuring some consistency of approach across the University, to ensure a coherent student experience; and we were aware of some ‘mythologies’ developing where rumours or speculations get shared as fact (e.g. in one Faculty – you have to produce videos for all your lectures, no live broadcasting).</a:t>
            </a:r>
          </a:p>
          <a:p>
            <a:pPr defTabSz="966155">
              <a:defRPr/>
            </a:pPr>
            <a:endParaRPr lang="en-GB" baseline="0" dirty="0" smtClean="0"/>
          </a:p>
          <a:p>
            <a:pPr defTabSz="966155">
              <a:defRPr/>
            </a:pPr>
            <a:r>
              <a:rPr lang="en-GB" baseline="0" dirty="0" smtClean="0"/>
              <a:t>Developed University principles of learning design – mapped to pedagogically good practice – produced general guidance and resources on a website, and run regular webinar workshops. </a:t>
            </a:r>
            <a:endParaRPr lang="en-GB" dirty="0"/>
          </a:p>
        </p:txBody>
      </p:sp>
    </p:spTree>
    <p:extLst>
      <p:ext uri="{BB962C8B-B14F-4D97-AF65-F5344CB8AC3E}">
        <p14:creationId xmlns:p14="http://schemas.microsoft.com/office/powerpoint/2010/main" val="280128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We are normally</a:t>
            </a:r>
            <a:r>
              <a:rPr lang="en-GB" baseline="0" dirty="0" smtClean="0"/>
              <a:t> teach the vast majority of our classes on-campus / in person, with only a very small number of courses solely online. Colleagues then need to adapt their teaching for delivery large classes online (synchronous or asynchronous), with some specialist teaching e.g. labs, simulations suites etc. on campus. With the added uncertainty of a local or national lockdown at any time.</a:t>
            </a:r>
          </a:p>
          <a:p>
            <a:pPr defTabSz="966155">
              <a:defRPr/>
            </a:pPr>
            <a:endParaRPr lang="en-GB" baseline="0" dirty="0" smtClean="0"/>
          </a:p>
          <a:p>
            <a:pPr defTabSz="966155">
              <a:defRPr/>
            </a:pPr>
            <a:r>
              <a:rPr lang="en-GB" baseline="0" dirty="0" smtClean="0"/>
              <a:t>Colleagues were finding it difficult to conceptualise what the curriculum delivery might look like, and hence how to plan / adapt for it.</a:t>
            </a:r>
          </a:p>
          <a:p>
            <a:pPr defTabSz="966155">
              <a:defRPr/>
            </a:pPr>
            <a:endParaRPr lang="en-GB" baseline="0" dirty="0"/>
          </a:p>
          <a:p>
            <a:pPr defTabSz="966155">
              <a:defRPr/>
            </a:pPr>
            <a:r>
              <a:rPr lang="en-GB" baseline="0" dirty="0" smtClean="0"/>
              <a:t>So we tried to find ways to keep it analogous to their previous ‘normal’ approach, by dividing the curriculum delivery into timetabled and non-timetabled activities.</a:t>
            </a:r>
          </a:p>
          <a:p>
            <a:pPr defTabSz="966155">
              <a:defRPr/>
            </a:pPr>
            <a:endParaRPr lang="en-GB" baseline="0" dirty="0" smtClean="0"/>
          </a:p>
          <a:p>
            <a:pPr defTabSz="966155">
              <a:defRPr/>
            </a:pPr>
            <a:r>
              <a:rPr lang="en-GB" baseline="0" dirty="0" smtClean="0"/>
              <a:t>This is one of the slides from our learning design workshop which summarises our brief (and simple) guidance. The PowerPoint from this workshop and one page overview document can be downloaded from that link</a:t>
            </a:r>
            <a:r>
              <a:rPr lang="en-GB" baseline="0" dirty="0" smtClean="0"/>
              <a:t>.</a:t>
            </a:r>
          </a:p>
          <a:p>
            <a:pPr defTabSz="966155">
              <a:defRPr/>
            </a:pPr>
            <a:endParaRPr lang="en-GB" baseline="0" dirty="0" smtClean="0"/>
          </a:p>
          <a:p>
            <a:pPr defTabSz="966155">
              <a:defRPr/>
            </a:pPr>
            <a:r>
              <a:rPr lang="en-GB" baseline="0" dirty="0" smtClean="0"/>
              <a:t>The workshops have been positively received and have given people the confidence to be more creative about their session planning.</a:t>
            </a:r>
            <a:endParaRPr lang="en-GB" baseline="0" dirty="0" smtClean="0"/>
          </a:p>
        </p:txBody>
      </p:sp>
    </p:spTree>
    <p:extLst>
      <p:ext uri="{BB962C8B-B14F-4D97-AF65-F5344CB8AC3E}">
        <p14:creationId xmlns:p14="http://schemas.microsoft.com/office/powerpoint/2010/main" val="615376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Perhaps the biggest concern (after issues of connectivity and</a:t>
            </a:r>
            <a:r>
              <a:rPr lang="en-GB" baseline="0" dirty="0" smtClean="0"/>
              <a:t> bandwidth) is that of workload and the time needed to prepare for delivery in September / October. Whilst we can’t deny that colleagues will probably need to spend more time than they usually would preparing for the new semester, we are keen to assure them that they aren’t starting from scratch. They can build on all their existing materials and resources, but will need to be a bit more organised, structured and explicit in the information they give to students e.g. structured VLE, clear guidance on learning activities, thought-through session plans.</a:t>
            </a:r>
          </a:p>
          <a:p>
            <a:pPr defTabSz="966155">
              <a:defRPr/>
            </a:pPr>
            <a:endParaRPr lang="en-GB" baseline="0" dirty="0" smtClean="0"/>
          </a:p>
          <a:p>
            <a:pPr defTabSz="966155">
              <a:defRPr/>
            </a:pPr>
            <a:r>
              <a:rPr lang="en-GB" baseline="0" dirty="0" smtClean="0"/>
              <a:t>Some colleagues are very au fait with digital learning technologies and are able to include a wide variety of tools. However, many are not that comfortable working with technology or perhaps have a more limited repertoire. As Harriet mentioned in her seminar on Monday, it’s the pedagogy that’s important, the technology is merely a tool to support it. The quality of the learning experience is more important than the ‘</a:t>
            </a:r>
            <a:r>
              <a:rPr lang="en-GB" baseline="0" dirty="0" err="1" smtClean="0"/>
              <a:t>whizziness</a:t>
            </a:r>
            <a:r>
              <a:rPr lang="en-GB" baseline="0" dirty="0" smtClean="0"/>
              <a:t>’ of the technology. So we recommend that colleagues stick to the </a:t>
            </a:r>
            <a:r>
              <a:rPr lang="en-GB" baseline="0" dirty="0" smtClean="0"/>
              <a:t>small </a:t>
            </a:r>
            <a:r>
              <a:rPr lang="en-GB" baseline="0" dirty="0" smtClean="0"/>
              <a:t>range of tools that are supported by the University – this means that support is available should something go wrong and we know the tool is robust from a data protection and security perspective.</a:t>
            </a:r>
          </a:p>
          <a:p>
            <a:pPr defTabSz="966155">
              <a:defRPr/>
            </a:pPr>
            <a:endParaRPr lang="en-GB" baseline="0" dirty="0" smtClean="0"/>
          </a:p>
          <a:p>
            <a:pPr defTabSz="966155">
              <a:defRPr/>
            </a:pPr>
            <a:r>
              <a:rPr lang="en-GB" baseline="0" dirty="0" smtClean="0"/>
              <a:t>As well as development workshops, we have also provided a few opportunities for colleagues to share their ideas or check them with each. And, as well as these which are University-wide, there are also a range of other informal gatherings taking place within Departments and Faculties to enable sharing and mutual reassurance and support.</a:t>
            </a:r>
          </a:p>
          <a:p>
            <a:pPr defTabSz="966155">
              <a:defRPr/>
            </a:pPr>
            <a:endParaRPr lang="en-GB" baseline="0" dirty="0" smtClean="0"/>
          </a:p>
          <a:p>
            <a:pPr defTabSz="966155">
              <a:defRPr/>
            </a:pPr>
            <a:r>
              <a:rPr lang="en-GB" baseline="0" dirty="0" smtClean="0"/>
              <a:t>We also recommend that they practise any synchronous activities e.g. go into Collaborate on their own or with a colleague / friend / family member and play with the tools. More formally, ‘Block 0’ is an opportunity to interact with students in a lower stakes environment.</a:t>
            </a:r>
            <a:endParaRPr lang="en-GB" dirty="0"/>
          </a:p>
        </p:txBody>
      </p:sp>
    </p:spTree>
    <p:extLst>
      <p:ext uri="{BB962C8B-B14F-4D97-AF65-F5344CB8AC3E}">
        <p14:creationId xmlns:p14="http://schemas.microsoft.com/office/powerpoint/2010/main" val="3983837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The academic</a:t>
            </a:r>
            <a:r>
              <a:rPr lang="en-GB" baseline="0" dirty="0" smtClean="0"/>
              <a:t> year has been restructured in three, eleven-week teaching blocks introduced by a ‘Block Zero’. Upcoming dates are as follows with four weeks of block zero. </a:t>
            </a:r>
          </a:p>
          <a:p>
            <a:pPr defTabSz="966155">
              <a:defRPr/>
            </a:pPr>
            <a:r>
              <a:rPr lang="en-GB" baseline="0" dirty="0" smtClean="0"/>
              <a:t>Purpose is to connect students together with each other, with their course teams and with the wider University facilities and activities. Particularly important for new students, but also for returning students to reconnect after the long summer period.</a:t>
            </a:r>
          </a:p>
          <a:p>
            <a:pPr defTabSz="966155">
              <a:defRPr/>
            </a:pPr>
            <a:endParaRPr lang="en-GB" baseline="0" dirty="0" smtClean="0"/>
          </a:p>
          <a:p>
            <a:pPr defTabSz="966155">
              <a:defRPr/>
            </a:pPr>
            <a:r>
              <a:rPr lang="en-GB" baseline="0" dirty="0" smtClean="0"/>
              <a:t>The overall structure for Block Zero is centrally-timetabled, so the students know where they are supposed to be and what is going on, and there will be a number of bookable and drop-in activities available to all. Course teams are given a broad framework to help them structure their contribution but they can use their time flexibly to best introduce themselves, their subject area and course to their students.</a:t>
            </a:r>
          </a:p>
          <a:p>
            <a:pPr defTabSz="966155">
              <a:defRPr/>
            </a:pPr>
            <a:endParaRPr lang="en-GB" baseline="0" dirty="0" smtClean="0"/>
          </a:p>
          <a:p>
            <a:pPr defTabSz="966155">
              <a:defRPr/>
            </a:pPr>
            <a:r>
              <a:rPr lang="en-GB" baseline="0" dirty="0" smtClean="0"/>
              <a:t>Particularly important for staff and students is that this is a low risk environment. They can experiment with the technology and get to know it together, appreciate the limitations and learn how to manage any hitches. So that when they start the full teaching in October students will already have a really good sense of how things work, what their subject area is broadly about, the expectations of them, support available </a:t>
            </a:r>
            <a:r>
              <a:rPr lang="en-GB" baseline="0" dirty="0" err="1" smtClean="0"/>
              <a:t>etc</a:t>
            </a:r>
            <a:r>
              <a:rPr lang="en-GB" baseline="0" dirty="0" smtClean="0"/>
              <a:t>; and staff will feel more comfortable in the mixed on-campus and digital environments.</a:t>
            </a:r>
            <a:endParaRPr lang="en-GB" dirty="0"/>
          </a:p>
        </p:txBody>
      </p:sp>
    </p:spTree>
    <p:extLst>
      <p:ext uri="{BB962C8B-B14F-4D97-AF65-F5344CB8AC3E}">
        <p14:creationId xmlns:p14="http://schemas.microsoft.com/office/powerpoint/2010/main" val="3902289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155">
              <a:defRPr/>
            </a:pPr>
            <a:r>
              <a:rPr lang="en-GB" dirty="0" smtClean="0"/>
              <a:t>Because of the timing – students being busy with assessments and now in the holiday period – it has perhaps been a bit more difficult to ensure effective student partnership</a:t>
            </a:r>
            <a:r>
              <a:rPr lang="en-GB" baseline="0" dirty="0" smtClean="0"/>
              <a:t> in the development of teaching for next semester</a:t>
            </a:r>
            <a:r>
              <a:rPr lang="en-GB" baseline="0" dirty="0" smtClean="0"/>
              <a:t>.</a:t>
            </a:r>
          </a:p>
          <a:p>
            <a:pPr defTabSz="966155">
              <a:defRPr/>
            </a:pPr>
            <a:endParaRPr lang="en-GB" baseline="0" dirty="0" smtClean="0"/>
          </a:p>
          <a:p>
            <a:pPr defTabSz="966155">
              <a:defRPr/>
            </a:pPr>
            <a:r>
              <a:rPr lang="en-GB" baseline="0" dirty="0" smtClean="0"/>
              <a:t>Lecturers have been in touch with their students on a regular basis and early on, after the pivot, a number of questionnaires were circulated to gather feedback on the student experience. Student Union officers have been involved in the relevant working groups. Perhaps most effectively though, a student consultation panel was set up – all students invited to join and about 150 signed up. The panel is available to any of the working groups to share ideas and get feedback; for example the Teaching &amp; Assessment working group consulted with them in the development of the learning design principles. Mostly this has worked through online focus groups drawn from the wider pool, and they are always over-subscribed. Looking to continue using this as a model to complement our existing student representation system and better support student partnership and co-creation.</a:t>
            </a:r>
            <a:endParaRPr lang="en-GB" dirty="0"/>
          </a:p>
        </p:txBody>
      </p:sp>
    </p:spTree>
    <p:extLst>
      <p:ext uri="{BB962C8B-B14F-4D97-AF65-F5344CB8AC3E}">
        <p14:creationId xmlns:p14="http://schemas.microsoft.com/office/powerpoint/2010/main" val="4281031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958CB3"/>
        </a:solidFill>
        <a:effectLst/>
      </p:bgPr>
    </p:bg>
    <p:spTree>
      <p:nvGrpSpPr>
        <p:cNvPr id="1" name=""/>
        <p:cNvGrpSpPr/>
        <p:nvPr/>
      </p:nvGrpSpPr>
      <p:grpSpPr>
        <a:xfrm>
          <a:off x="0" y="0"/>
          <a:ext cx="0" cy="0"/>
          <a:chOff x="0" y="0"/>
          <a:chExt cx="0" cy="0"/>
        </a:xfrm>
      </p:grpSpPr>
      <p:pic>
        <p:nvPicPr>
          <p:cNvPr id="6"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23888" y="-1588"/>
            <a:ext cx="2166937" cy="108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2123728" y="1972800"/>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325600" y="1886400"/>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18" name="Text Placeholder 14"/>
          <p:cNvSpPr>
            <a:spLocks noGrp="1"/>
          </p:cNvSpPr>
          <p:nvPr>
            <p:ph type="body" sz="quarter" idx="15"/>
          </p:nvPr>
        </p:nvSpPr>
        <p:spPr>
          <a:xfrm>
            <a:off x="640800" y="1972800"/>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
        <p:nvSpPr>
          <p:cNvPr id="19" name="Text Placeholder 14"/>
          <p:cNvSpPr>
            <a:spLocks noGrp="1"/>
          </p:cNvSpPr>
          <p:nvPr>
            <p:ph type="body" sz="quarter" idx="16"/>
          </p:nvPr>
        </p:nvSpPr>
        <p:spPr>
          <a:xfrm>
            <a:off x="640800" y="2332800"/>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a:t>Click to edit Master text styles</a:t>
            </a:r>
          </a:p>
        </p:txBody>
      </p:sp>
      <p:sp>
        <p:nvSpPr>
          <p:cNvPr id="20" name="Text Placeholder 14"/>
          <p:cNvSpPr>
            <a:spLocks noGrp="1"/>
          </p:cNvSpPr>
          <p:nvPr>
            <p:ph type="body" sz="quarter" idx="17"/>
          </p:nvPr>
        </p:nvSpPr>
        <p:spPr>
          <a:xfrm>
            <a:off x="640800" y="2876400"/>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a:ea typeface="Tahoma"/>
                <a:cs typeface="Tahoma"/>
              </a:defRPr>
            </a:lvl1pPr>
          </a:lstStyle>
          <a:p>
            <a:pPr lvl="0"/>
            <a:r>
              <a:rPr lang="en-GB" dirty="0"/>
              <a:t>Click to edit Master text styles</a:t>
            </a:r>
          </a:p>
        </p:txBody>
      </p:sp>
      <p:sp>
        <p:nvSpPr>
          <p:cNvPr id="8" name="Text Placeholder 14"/>
          <p:cNvSpPr>
            <a:spLocks noGrp="1"/>
          </p:cNvSpPr>
          <p:nvPr>
            <p:ph type="body" sz="quarter" idx="18"/>
          </p:nvPr>
        </p:nvSpPr>
        <p:spPr>
          <a:xfrm>
            <a:off x="641268" y="5503482"/>
            <a:ext cx="1219139" cy="229774"/>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203722685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12"/>
          <p:cNvSpPr>
            <a:spLocks noGrp="1"/>
          </p:cNvSpPr>
          <p:nvPr>
            <p:ph type="pic" sz="quarter" idx="13"/>
          </p:nvPr>
        </p:nvSpPr>
        <p:spPr>
          <a:xfrm>
            <a:off x="0" y="906811"/>
            <a:ext cx="9144000" cy="5951190"/>
          </a:xfrm>
          <a:prstGeom prst="rect">
            <a:avLst/>
          </a:prstGeom>
        </p:spPr>
        <p:txBody>
          <a:bodyPr/>
          <a:lstStyle/>
          <a:p>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5"/>
          <p:cNvSpPr>
            <a:spLocks noGrp="1"/>
          </p:cNvSpPr>
          <p:nvPr>
            <p:ph type="body" sz="quarter" idx="10"/>
          </p:nvPr>
        </p:nvSpPr>
        <p:spPr>
          <a:xfrm>
            <a:off x="467545" y="444420"/>
            <a:ext cx="6552727" cy="608316"/>
          </a:xfrm>
          <a:prstGeom prst="rect">
            <a:avLst/>
          </a:prstGeom>
        </p:spPr>
        <p:txBody>
          <a:bodyPr lIns="0" tIns="0" rIns="0" bIns="0"/>
          <a:lstStyle>
            <a:lvl1pPr marL="0" indent="0">
              <a:lnSpc>
                <a:spcPts val="4200"/>
              </a:lnSpc>
              <a:buFontTx/>
              <a:buNone/>
              <a:defRPr sz="3200" b="0" i="0" baseline="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5" name="Picture Placeholder 12"/>
          <p:cNvSpPr>
            <a:spLocks noGrp="1"/>
          </p:cNvSpPr>
          <p:nvPr>
            <p:ph type="pic" sz="quarter" idx="11"/>
          </p:nvPr>
        </p:nvSpPr>
        <p:spPr>
          <a:xfrm>
            <a:off x="6118225" y="1461052"/>
            <a:ext cx="3025775" cy="5396948"/>
          </a:xfrm>
          <a:prstGeom prst="rect">
            <a:avLst/>
          </a:prstGeom>
        </p:spPr>
        <p:txBody>
          <a:bodyPr/>
          <a:lstStyle/>
          <a:p>
            <a:endParaRPr lang="en-US" dirty="0"/>
          </a:p>
        </p:txBody>
      </p:sp>
      <p:sp>
        <p:nvSpPr>
          <p:cNvPr id="6" name="Picture Placeholder 12"/>
          <p:cNvSpPr>
            <a:spLocks noGrp="1"/>
          </p:cNvSpPr>
          <p:nvPr>
            <p:ph type="pic" sz="quarter" idx="12"/>
          </p:nvPr>
        </p:nvSpPr>
        <p:spPr>
          <a:xfrm>
            <a:off x="0" y="1461052"/>
            <a:ext cx="3024188" cy="5396948"/>
          </a:xfrm>
          <a:prstGeom prst="rect">
            <a:avLst/>
          </a:prstGeom>
        </p:spPr>
        <p:txBody>
          <a:bodyPr/>
          <a:lstStyle/>
          <a:p>
            <a:endParaRPr lang="en-US"/>
          </a:p>
        </p:txBody>
      </p:sp>
      <p:sp>
        <p:nvSpPr>
          <p:cNvPr id="7" name="Picture Placeholder 12"/>
          <p:cNvSpPr>
            <a:spLocks noGrp="1"/>
          </p:cNvSpPr>
          <p:nvPr>
            <p:ph type="pic" sz="quarter" idx="13"/>
          </p:nvPr>
        </p:nvSpPr>
        <p:spPr>
          <a:xfrm>
            <a:off x="3059113" y="1461053"/>
            <a:ext cx="3020316" cy="2650572"/>
          </a:xfrm>
          <a:prstGeom prst="rect">
            <a:avLst/>
          </a:prstGeom>
        </p:spPr>
        <p:txBody>
          <a:bodyPr/>
          <a:lstStyle/>
          <a:p>
            <a:endParaRPr lang="en-US"/>
          </a:p>
        </p:txBody>
      </p:sp>
      <p:sp>
        <p:nvSpPr>
          <p:cNvPr id="8" name="Picture Placeholder 12"/>
          <p:cNvSpPr>
            <a:spLocks noGrp="1"/>
          </p:cNvSpPr>
          <p:nvPr>
            <p:ph type="pic" sz="quarter" idx="14"/>
          </p:nvPr>
        </p:nvSpPr>
        <p:spPr>
          <a:xfrm>
            <a:off x="3059113" y="4149725"/>
            <a:ext cx="3020316" cy="2708275"/>
          </a:xfrm>
          <a:prstGeom prst="rect">
            <a:avLst/>
          </a:prstGeom>
        </p:spPr>
        <p:txBody>
          <a:bodyPr/>
          <a:lstStyle/>
          <a:p>
            <a:endParaRPr lang="en-US"/>
          </a:p>
        </p:txBody>
      </p:sp>
    </p:spTree>
    <p:extLst>
      <p:ext uri="{BB962C8B-B14F-4D97-AF65-F5344CB8AC3E}">
        <p14:creationId xmlns:p14="http://schemas.microsoft.com/office/powerpoint/2010/main" val="614329310"/>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467545" y="444420"/>
            <a:ext cx="6624735" cy="608316"/>
          </a:xfrm>
          <a:prstGeom prst="rect">
            <a:avLst/>
          </a:prstGeom>
        </p:spPr>
        <p:txBody>
          <a:bodyPr lIns="0" tIns="0" rIns="0" bIns="0"/>
          <a:lstStyle>
            <a:lvl1pPr marL="0" indent="0">
              <a:lnSpc>
                <a:spcPts val="4200"/>
              </a:lnSpc>
              <a:buFontTx/>
              <a:buNone/>
              <a:defRPr sz="3200" b="0" i="0" baseline="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12"/>
          <p:cNvSpPr>
            <a:spLocks noGrp="1"/>
          </p:cNvSpPr>
          <p:nvPr>
            <p:ph type="pic" sz="quarter" idx="11"/>
          </p:nvPr>
        </p:nvSpPr>
        <p:spPr>
          <a:xfrm>
            <a:off x="3041650" y="1461052"/>
            <a:ext cx="3043238" cy="5396948"/>
          </a:xfrm>
          <a:prstGeom prst="rect">
            <a:avLst/>
          </a:prstGeom>
        </p:spPr>
        <p:txBody>
          <a:bodyPr/>
          <a:lstStyle/>
          <a:p>
            <a:endParaRPr lang="en-US"/>
          </a:p>
        </p:txBody>
      </p:sp>
      <p:sp>
        <p:nvSpPr>
          <p:cNvPr id="6" name="Picture Placeholder 12"/>
          <p:cNvSpPr>
            <a:spLocks noGrp="1"/>
          </p:cNvSpPr>
          <p:nvPr>
            <p:ph type="pic" sz="quarter" idx="13"/>
          </p:nvPr>
        </p:nvSpPr>
        <p:spPr>
          <a:xfrm>
            <a:off x="6121400" y="1461053"/>
            <a:ext cx="3022599" cy="2650572"/>
          </a:xfrm>
          <a:prstGeom prst="rect">
            <a:avLst/>
          </a:prstGeom>
        </p:spPr>
        <p:txBody>
          <a:bodyPr/>
          <a:lstStyle/>
          <a:p>
            <a:endParaRPr lang="en-US" dirty="0"/>
          </a:p>
        </p:txBody>
      </p:sp>
      <p:sp>
        <p:nvSpPr>
          <p:cNvPr id="7" name="Picture Placeholder 12"/>
          <p:cNvSpPr>
            <a:spLocks noGrp="1"/>
          </p:cNvSpPr>
          <p:nvPr>
            <p:ph type="pic" sz="quarter" idx="14"/>
          </p:nvPr>
        </p:nvSpPr>
        <p:spPr>
          <a:xfrm>
            <a:off x="6121400" y="4146550"/>
            <a:ext cx="3022600" cy="2711450"/>
          </a:xfrm>
          <a:prstGeom prst="rect">
            <a:avLst/>
          </a:prstGeom>
        </p:spPr>
        <p:txBody>
          <a:bodyPr/>
          <a:lstStyle/>
          <a:p>
            <a:endParaRPr lang="en-US"/>
          </a:p>
        </p:txBody>
      </p:sp>
      <p:sp>
        <p:nvSpPr>
          <p:cNvPr id="8" name="Text Placeholder 5"/>
          <p:cNvSpPr>
            <a:spLocks noGrp="1"/>
          </p:cNvSpPr>
          <p:nvPr>
            <p:ph type="body" sz="quarter" idx="15" hasCustomPrompt="1"/>
          </p:nvPr>
        </p:nvSpPr>
        <p:spPr>
          <a:xfrm>
            <a:off x="458065" y="1461052"/>
            <a:ext cx="238574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Tree>
    <p:extLst>
      <p:ext uri="{BB962C8B-B14F-4D97-AF65-F5344CB8AC3E}">
        <p14:creationId xmlns:p14="http://schemas.microsoft.com/office/powerpoint/2010/main" val="2078822041"/>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7A7392"/>
                </a:solidFill>
                <a:latin typeface="Tahoma" charset="0"/>
              </a:defRPr>
            </a:lvl1pPr>
            <a:lvl2pPr marL="609600" indent="0">
              <a:lnSpc>
                <a:spcPts val="3600"/>
              </a:lnSpc>
              <a:buNone/>
              <a:defRPr sz="2800" b="0" i="1" baseline="0">
                <a:solidFill>
                  <a:srgbClr val="7A7392"/>
                </a:solidFill>
                <a:latin typeface="Tahoma" charset="0"/>
              </a:defRPr>
            </a:lvl2pPr>
            <a:lvl3pPr marL="1219200" indent="0">
              <a:lnSpc>
                <a:spcPts val="3600"/>
              </a:lnSpc>
              <a:buNone/>
              <a:defRPr sz="2800" b="0" i="1" baseline="0">
                <a:solidFill>
                  <a:srgbClr val="7A7392"/>
                </a:solidFill>
                <a:latin typeface="Tahoma" charset="0"/>
              </a:defRPr>
            </a:lvl3pPr>
            <a:lvl4pPr marL="1828800" indent="0">
              <a:lnSpc>
                <a:spcPts val="3600"/>
              </a:lnSpc>
              <a:buNone/>
              <a:defRPr sz="2800" b="0" i="1" baseline="0">
                <a:solidFill>
                  <a:srgbClr val="7A7392"/>
                </a:solidFill>
                <a:latin typeface="Tahoma" charset="0"/>
              </a:defRPr>
            </a:lvl4pPr>
            <a:lvl5pPr marL="2438400" indent="0">
              <a:lnSpc>
                <a:spcPts val="3600"/>
              </a:lnSpc>
              <a:buNone/>
              <a:defRPr sz="2800" b="0" i="1" baseline="0">
                <a:solidFill>
                  <a:srgbClr val="7A7392"/>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50590044"/>
      </p:ext>
    </p:extLst>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12"/>
          <p:cNvSpPr>
            <a:spLocks noGrp="1"/>
          </p:cNvSpPr>
          <p:nvPr>
            <p:ph type="body" sz="quarter" idx="12" hasCustomPrompt="1"/>
          </p:nvPr>
        </p:nvSpPr>
        <p:spPr>
          <a:xfrm>
            <a:off x="215403" y="2852936"/>
            <a:ext cx="4283969" cy="2592288"/>
          </a:xfrm>
          <a:prstGeom prst="rect">
            <a:avLst/>
          </a:prstGeom>
        </p:spPr>
        <p:txBody>
          <a:bodyPr/>
          <a:lstStyle>
            <a:lvl1pPr marL="0" indent="0" algn="r">
              <a:lnSpc>
                <a:spcPts val="9600"/>
              </a:lnSpc>
              <a:buNone/>
              <a:defRPr sz="13000" b="0" i="0" baseline="0">
                <a:solidFill>
                  <a:srgbClr val="7A7392"/>
                </a:solidFill>
                <a:latin typeface="Tahoma" panose="020B0604030504040204" pitchFamily="34" charset="0"/>
                <a:ea typeface="Tahoma" panose="020B0604030504040204" pitchFamily="34" charset="0"/>
                <a:cs typeface="Tahoma" panose="020B0604030504040204" pitchFamily="34"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a:t>100%</a:t>
            </a:r>
          </a:p>
        </p:txBody>
      </p:sp>
      <p:sp>
        <p:nvSpPr>
          <p:cNvPr id="5" name="Text Placeholder 14"/>
          <p:cNvSpPr>
            <a:spLocks noGrp="1"/>
          </p:cNvSpPr>
          <p:nvPr>
            <p:ph type="body" sz="quarter" idx="13"/>
          </p:nvPr>
        </p:nvSpPr>
        <p:spPr>
          <a:xfrm>
            <a:off x="4715395" y="2870014"/>
            <a:ext cx="3601021" cy="2575209"/>
          </a:xfrm>
          <a:prstGeom prst="rect">
            <a:avLst/>
          </a:prstGeom>
        </p:spPr>
        <p:txBody>
          <a:bodyPr/>
          <a:lstStyle>
            <a:lvl1pPr marL="0" indent="0" algn="l">
              <a:lnSpc>
                <a:spcPts val="2200"/>
              </a:lnSpc>
              <a:buNone/>
              <a:defRPr sz="1800" baseline="0">
                <a:solidFill>
                  <a:srgbClr val="7A7392"/>
                </a:solidFill>
                <a:latin typeface="Georgia" charset="0"/>
              </a:defRPr>
            </a:lvl1pPr>
            <a:lvl2pPr marL="609600" indent="0" algn="l">
              <a:lnSpc>
                <a:spcPts val="2200"/>
              </a:lnSpc>
              <a:buNone/>
              <a:defRPr sz="1800" baseline="0">
                <a:solidFill>
                  <a:srgbClr val="7A7392"/>
                </a:solidFill>
                <a:latin typeface="Georgia" charset="0"/>
              </a:defRPr>
            </a:lvl2pPr>
            <a:lvl3pPr marL="1219200" indent="0" algn="l">
              <a:lnSpc>
                <a:spcPts val="2200"/>
              </a:lnSpc>
              <a:buNone/>
              <a:defRPr sz="1800" baseline="0">
                <a:solidFill>
                  <a:srgbClr val="7A7392"/>
                </a:solidFill>
                <a:latin typeface="Georgia" charset="0"/>
              </a:defRPr>
            </a:lvl3pPr>
            <a:lvl4pPr marL="1828800" indent="0" algn="l">
              <a:lnSpc>
                <a:spcPts val="2200"/>
              </a:lnSpc>
              <a:buNone/>
              <a:defRPr sz="1800" baseline="0">
                <a:solidFill>
                  <a:srgbClr val="7A7392"/>
                </a:solidFill>
                <a:latin typeface="Georgia" charset="0"/>
              </a:defRPr>
            </a:lvl4pPr>
            <a:lvl5pPr marL="2438400" indent="0" algn="l">
              <a:lnSpc>
                <a:spcPts val="2200"/>
              </a:lnSpc>
              <a:buNone/>
              <a:defRPr sz="1800" baseline="0">
                <a:solidFill>
                  <a:srgbClr val="7A7392"/>
                </a:solidFill>
                <a:latin typeface="Georgi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ext Placeholder 14"/>
          <p:cNvSpPr>
            <a:spLocks noGrp="1"/>
          </p:cNvSpPr>
          <p:nvPr>
            <p:ph type="body" sz="quarter" idx="14"/>
          </p:nvPr>
        </p:nvSpPr>
        <p:spPr>
          <a:xfrm>
            <a:off x="970980" y="5661025"/>
            <a:ext cx="7129412" cy="648295"/>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64720718"/>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1" y="1890713"/>
            <a:ext cx="6515621" cy="1366120"/>
          </a:xfrm>
          <a:prstGeom prst="rect">
            <a:avLst/>
          </a:prstGeom>
        </p:spPr>
        <p:txBody>
          <a:bodyPr lIns="0" tIns="0" rIns="0" bIns="0"/>
          <a:lstStyle>
            <a:lvl1pPr marL="0" indent="0">
              <a:lnSpc>
                <a:spcPts val="4800"/>
              </a:lnSpc>
              <a:spcBef>
                <a:spcPts val="0"/>
              </a:spcBef>
              <a:buFontTx/>
              <a:buNone/>
              <a:defRPr sz="44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600" b="0" i="0">
                <a:solidFill>
                  <a:schemeClr val="tx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bg>
      <p:bgRef idx="1001">
        <a:schemeClr val="bg2"/>
      </p:bgRef>
    </p:bg>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89700"/>
            <a:ext cx="6515621" cy="651068"/>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6" name="Text Placeholder 5"/>
          <p:cNvSpPr>
            <a:spLocks noGrp="1"/>
          </p:cNvSpPr>
          <p:nvPr>
            <p:ph type="body" sz="quarter" idx="11"/>
          </p:nvPr>
        </p:nvSpPr>
        <p:spPr>
          <a:xfrm>
            <a:off x="900113" y="1773238"/>
            <a:ext cx="6551612" cy="4608512"/>
          </a:xfrm>
          <a:prstGeom prst="rect">
            <a:avLst/>
          </a:prstGeom>
        </p:spPr>
        <p:txBody>
          <a:bodyPr/>
          <a:lstStyle>
            <a:lvl1pPr marL="266700" indent="-266700">
              <a:buClr>
                <a:srgbClr val="7A7392"/>
              </a:buClr>
              <a:defRPr sz="160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60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1600">
                <a:solidFill>
                  <a:schemeClr val="tx2">
                    <a:lumMod val="50000"/>
                  </a:schemeClr>
                </a:solidFill>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overrideClrMapping bg1="lt1" tx1="dk1" bg2="lt2" tx2="dk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34666"/>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3" name="Text Placeholder 2"/>
          <p:cNvSpPr>
            <a:spLocks noGrp="1"/>
          </p:cNvSpPr>
          <p:nvPr>
            <p:ph type="body" sz="quarter" idx="11"/>
          </p:nvPr>
        </p:nvSpPr>
        <p:spPr>
          <a:xfrm>
            <a:off x="900113" y="1700213"/>
            <a:ext cx="6551612" cy="4465637"/>
          </a:xfrm>
          <a:prstGeom prst="rect">
            <a:avLst/>
          </a:prstGeom>
        </p:spPr>
        <p:txBody>
          <a:bodyPr/>
          <a:lstStyle>
            <a:lvl1pPr marL="266700" indent="-266700">
              <a:buClr>
                <a:srgbClr val="7A7392"/>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7" name="Text Placeholder 5"/>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2" y="692696"/>
            <a:ext cx="6481464" cy="646040"/>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400" b="0" i="0" baseline="0">
                <a:solidFill>
                  <a:schemeClr val="tx1"/>
                </a:solidFill>
                <a:latin typeface="Tahoma"/>
                <a:ea typeface="Tahoma"/>
                <a:cs typeface="Tahoma"/>
              </a:defRPr>
            </a:lvl1pPr>
            <a:lvl2pPr marL="541338" indent="-274638">
              <a:buClr>
                <a:srgbClr val="7A7392"/>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400" b="0" i="0" baseline="0">
                <a:solidFill>
                  <a:schemeClr val="tx1"/>
                </a:solidFill>
                <a:latin typeface="Tahoma"/>
                <a:ea typeface="Tahoma"/>
                <a:cs typeface="Tahoma"/>
              </a:defRPr>
            </a:lvl1pPr>
            <a:lvl2pPr marL="541338" indent="-274638">
              <a:buClr>
                <a:srgbClr val="7A7392"/>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endParaRPr lang="en-US" noProof="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15213"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400" b="0" i="0" baseline="0">
                <a:solidFill>
                  <a:schemeClr val="tx1"/>
                </a:solidFill>
                <a:latin typeface="Tahoma"/>
                <a:ea typeface="Tahoma"/>
                <a:cs typeface="Tahoma"/>
              </a:defRPr>
            </a:lvl1pPr>
          </a:lstStyle>
          <a:p>
            <a:pPr lvl="0"/>
            <a:r>
              <a:rPr lang="en-GB" dirty="0"/>
              <a:t>Click to edit Master text styles</a:t>
            </a:r>
          </a:p>
        </p:txBody>
      </p:sp>
      <p:sp>
        <p:nvSpPr>
          <p:cNvPr id="5" name="Text Placeholder 5"/>
          <p:cNvSpPr>
            <a:spLocks noGrp="1"/>
          </p:cNvSpPr>
          <p:nvPr>
            <p:ph type="body" sz="quarter" idx="10"/>
          </p:nvPr>
        </p:nvSpPr>
        <p:spPr>
          <a:xfrm>
            <a:off x="899591" y="692696"/>
            <a:ext cx="6515621" cy="646040"/>
          </a:xfrm>
          <a:prstGeom prst="rect">
            <a:avLst/>
          </a:prstGeom>
        </p:spPr>
        <p:txBody>
          <a:bodyPr lIns="0" tIns="0" rIns="0" bIns="0"/>
          <a:lstStyle>
            <a:lvl1pPr marL="0" indent="0">
              <a:lnSpc>
                <a:spcPts val="4200"/>
              </a:lnSpc>
              <a:buFontTx/>
              <a:buNone/>
              <a:defRPr sz="4000" b="0" i="0">
                <a:solidFill>
                  <a:srgbClr val="7A7392"/>
                </a:solidFill>
                <a:latin typeface="Tahoma" panose="020B0604030504040204" pitchFamily="34" charset="0"/>
                <a:ea typeface="Tahoma" panose="020B0604030504040204" pitchFamily="34" charset="0"/>
                <a:cs typeface="Tahoma" panose="020B0604030504040204" pitchFamily="34"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endParaRPr lang="en-US" noProof="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Lst>
  <p:transition spd="slow">
    <p:fade/>
  </p:transition>
  <p:txStyles>
    <p:titleStyle>
      <a:lvl1pPr algn="ctr" defTabSz="606425"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1.uwe.ac.uk/about/ourstory/rankingandreputation.aspx"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uwe.ac.uk/about/demographic-data/student-and-staff-number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555776" y="1946372"/>
            <a:ext cx="6062750" cy="26227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dirty="0" smtClean="0">
                <a:latin typeface="Calibri Light" panose="020F0302020204030204" pitchFamily="34" charset="0"/>
                <a:cs typeface="Calibri Light" panose="020F0302020204030204" pitchFamily="34" charset="0"/>
              </a:rPr>
              <a:t>Learning Design for an Uncertain Semester</a:t>
            </a:r>
            <a:endParaRPr lang="en-GB" altLang="en-US" dirty="0">
              <a:latin typeface="Calibri Light" panose="020F0302020204030204" pitchFamily="34" charset="0"/>
              <a:ea typeface="ＭＳ Ｐゴシック" charset="-128"/>
              <a:cs typeface="Calibri Light" panose="020F0302020204030204" pitchFamily="34" charset="0"/>
            </a:endParaRPr>
          </a:p>
        </p:txBody>
      </p:sp>
      <p:sp>
        <p:nvSpPr>
          <p:cNvPr id="13315" name="Text Placeholder 3"/>
          <p:cNvSpPr>
            <a:spLocks noGrp="1"/>
          </p:cNvSpPr>
          <p:nvPr>
            <p:ph type="body" sz="quarter" idx="16"/>
          </p:nvPr>
        </p:nvSpPr>
        <p:spPr bwMode="auto">
          <a:xfrm>
            <a:off x="467544" y="2312925"/>
            <a:ext cx="1584176" cy="53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nSpc>
                <a:spcPct val="100000"/>
              </a:lnSpc>
              <a:spcBef>
                <a:spcPct val="0"/>
              </a:spcBef>
            </a:pPr>
            <a:r>
              <a:rPr lang="en-US" altLang="en-US" sz="1800" b="0" dirty="0" err="1">
                <a:latin typeface="Calibri Light" panose="020F0302020204030204" pitchFamily="34" charset="0"/>
                <a:ea typeface="ＭＳ Ｐゴシック" charset="-128"/>
                <a:cs typeface="Calibri Light" panose="020F0302020204030204" pitchFamily="34" charset="0"/>
              </a:rPr>
              <a:t>Dr</a:t>
            </a:r>
            <a:r>
              <a:rPr lang="en-US" altLang="en-US" sz="1800" b="0" dirty="0">
                <a:latin typeface="Calibri Light" panose="020F0302020204030204" pitchFamily="34" charset="0"/>
                <a:ea typeface="ＭＳ Ｐゴシック" charset="-128"/>
                <a:cs typeface="Calibri Light" panose="020F0302020204030204" pitchFamily="34" charset="0"/>
              </a:rPr>
              <a:t> Helen King</a:t>
            </a:r>
          </a:p>
          <a:p>
            <a:pPr>
              <a:lnSpc>
                <a:spcPct val="100000"/>
              </a:lnSpc>
              <a:spcBef>
                <a:spcPct val="0"/>
              </a:spcBef>
            </a:pPr>
            <a:r>
              <a:rPr lang="en-US" altLang="en-US" sz="1800" b="0" dirty="0">
                <a:latin typeface="Calibri Light" panose="020F0302020204030204" pitchFamily="34" charset="0"/>
                <a:ea typeface="ＭＳ Ｐゴシック" charset="-128"/>
                <a:cs typeface="Calibri Light" panose="020F0302020204030204" pitchFamily="34" charset="0"/>
              </a:rPr>
              <a:t>NTF PFHEA SFSEDA</a:t>
            </a:r>
          </a:p>
        </p:txBody>
      </p:sp>
      <p:sp>
        <p:nvSpPr>
          <p:cNvPr id="13316" name="Text Placeholder 4"/>
          <p:cNvSpPr>
            <a:spLocks noGrp="1"/>
          </p:cNvSpPr>
          <p:nvPr>
            <p:ph type="body" sz="quarter" idx="17"/>
          </p:nvPr>
        </p:nvSpPr>
        <p:spPr bwMode="auto">
          <a:xfrm>
            <a:off x="490888" y="3257732"/>
            <a:ext cx="1560832" cy="1587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nSpc>
                <a:spcPct val="100000"/>
              </a:lnSpc>
              <a:spcBef>
                <a:spcPct val="0"/>
              </a:spcBef>
            </a:pPr>
            <a:r>
              <a:rPr lang="en-US" altLang="en-US" sz="1800" b="0" dirty="0" smtClean="0">
                <a:latin typeface="Calibri Light" panose="020F0302020204030204" pitchFamily="34" charset="0"/>
                <a:ea typeface="ＭＳ Ｐゴシック" charset="-128"/>
                <a:cs typeface="Calibri Light" panose="020F0302020204030204" pitchFamily="34" charset="0"/>
              </a:rPr>
              <a:t>Deputy </a:t>
            </a:r>
            <a:r>
              <a:rPr lang="en-US" altLang="en-US" sz="1800" b="0" dirty="0">
                <a:latin typeface="Calibri Light" panose="020F0302020204030204" pitchFamily="34" charset="0"/>
                <a:ea typeface="ＭＳ Ｐゴシック" charset="-128"/>
                <a:cs typeface="Calibri Light" panose="020F0302020204030204" pitchFamily="34" charset="0"/>
              </a:rPr>
              <a:t>Director </a:t>
            </a:r>
            <a:r>
              <a:rPr lang="en-US" altLang="en-US" sz="1800" b="0" dirty="0" smtClean="0">
                <a:latin typeface="Calibri Light" panose="020F0302020204030204" pitchFamily="34" charset="0"/>
                <a:ea typeface="ＭＳ Ｐゴシック" charset="-128"/>
                <a:cs typeface="Calibri Light" panose="020F0302020204030204" pitchFamily="34" charset="0"/>
              </a:rPr>
              <a:t>(Academic Development)</a:t>
            </a:r>
          </a:p>
          <a:p>
            <a:pPr>
              <a:lnSpc>
                <a:spcPct val="100000"/>
              </a:lnSpc>
              <a:spcBef>
                <a:spcPct val="0"/>
              </a:spcBef>
            </a:pPr>
            <a:r>
              <a:rPr lang="en-US" altLang="en-US" sz="1800" b="0" dirty="0" smtClean="0">
                <a:latin typeface="Calibri Light" panose="020F0302020204030204" pitchFamily="34" charset="0"/>
                <a:ea typeface="ＭＳ Ｐゴシック" charset="-128"/>
                <a:cs typeface="Calibri Light" panose="020F0302020204030204" pitchFamily="34" charset="0"/>
              </a:rPr>
              <a:t>Academic Practice Directorate</a:t>
            </a:r>
            <a:endParaRPr lang="en-US" altLang="en-US" sz="1800" b="0" dirty="0">
              <a:latin typeface="Calibri Light" panose="020F0302020204030204" pitchFamily="34" charset="0"/>
              <a:ea typeface="ＭＳ Ｐゴシック" charset="-128"/>
              <a:cs typeface="Calibri Light" panose="020F0302020204030204" pitchFamily="34" charset="0"/>
            </a:endParaRPr>
          </a:p>
        </p:txBody>
      </p:sp>
      <p:sp>
        <p:nvSpPr>
          <p:cNvPr id="2" name="Text Placeholder 1"/>
          <p:cNvSpPr>
            <a:spLocks noGrp="1"/>
          </p:cNvSpPr>
          <p:nvPr>
            <p:ph type="body" sz="quarter" idx="18"/>
          </p:nvPr>
        </p:nvSpPr>
        <p:spPr>
          <a:xfrm>
            <a:off x="467543" y="5517232"/>
            <a:ext cx="1584177" cy="373790"/>
          </a:xfrm>
        </p:spPr>
        <p:txBody>
          <a:bodyPr/>
          <a:lstStyle/>
          <a:p>
            <a:pPr>
              <a:lnSpc>
                <a:spcPct val="100000"/>
              </a:lnSpc>
            </a:pPr>
            <a:r>
              <a:rPr lang="en-US" sz="1800" dirty="0" smtClean="0">
                <a:latin typeface="Calibri Light" panose="020F0302020204030204" pitchFamily="34" charset="0"/>
                <a:cs typeface="Calibri Light" panose="020F0302020204030204" pitchFamily="34" charset="0"/>
              </a:rPr>
              <a:t>Education 4.0</a:t>
            </a:r>
          </a:p>
          <a:p>
            <a:pPr>
              <a:lnSpc>
                <a:spcPct val="100000"/>
              </a:lnSpc>
            </a:pPr>
            <a:r>
              <a:rPr lang="en-US" sz="1800" dirty="0" smtClean="0">
                <a:latin typeface="Calibri Light" panose="020F0302020204030204" pitchFamily="34" charset="0"/>
                <a:cs typeface="Calibri Light" panose="020F0302020204030204" pitchFamily="34" charset="0"/>
              </a:rPr>
              <a:t>13 August 2020</a:t>
            </a:r>
            <a:endParaRPr lang="en-US" sz="1800" dirty="0">
              <a:latin typeface="Calibri Light" panose="020F0302020204030204" pitchFamily="34" charset="0"/>
              <a:cs typeface="Calibri Light" panose="020F0302020204030204" pitchFamily="34" charset="0"/>
            </a:endParaRPr>
          </a:p>
        </p:txBody>
      </p:sp>
      <p:sp>
        <p:nvSpPr>
          <p:cNvPr id="7" name="Text Placeholder 4"/>
          <p:cNvSpPr txBox="1">
            <a:spLocks/>
          </p:cNvSpPr>
          <p:nvPr/>
        </p:nvSpPr>
        <p:spPr bwMode="auto">
          <a:xfrm>
            <a:off x="2555776" y="4136357"/>
            <a:ext cx="3686560" cy="86546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defTabSz="606425" rtl="0" eaLnBrk="0" fontAlgn="base" hangingPunct="0">
              <a:lnSpc>
                <a:spcPts val="1300"/>
              </a:lnSpc>
              <a:spcBef>
                <a:spcPts val="0"/>
              </a:spcBef>
              <a:spcAft>
                <a:spcPct val="0"/>
              </a:spcAft>
              <a:buFontTx/>
              <a:buNone/>
              <a:defRPr sz="1100" b="1" i="0" kern="1200">
                <a:solidFill>
                  <a:schemeClr val="bg1"/>
                </a:solidFill>
                <a:latin typeface="Tahoma"/>
                <a:ea typeface="Tahoma"/>
                <a:cs typeface="Tahoma"/>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a:lnSpc>
                <a:spcPct val="114000"/>
              </a:lnSpc>
              <a:spcBef>
                <a:spcPct val="0"/>
              </a:spcBef>
              <a:spcAft>
                <a:spcPts val="1200"/>
              </a:spcAft>
            </a:pPr>
            <a:r>
              <a:rPr lang="en-US" altLang="en-US" sz="2400" b="0" dirty="0">
                <a:latin typeface="Calibri Light" panose="020F0302020204030204" pitchFamily="34" charset="0"/>
                <a:ea typeface="ＭＳ Ｐゴシック" charset="-128"/>
                <a:cs typeface="Calibri Light" panose="020F0302020204030204" pitchFamily="34" charset="0"/>
              </a:rPr>
              <a:t>https://www.uwe.ac.uk/</a:t>
            </a:r>
          </a:p>
          <a:p>
            <a:pPr>
              <a:lnSpc>
                <a:spcPct val="114000"/>
              </a:lnSpc>
              <a:spcBef>
                <a:spcPct val="0"/>
              </a:spcBef>
              <a:spcAft>
                <a:spcPts val="1200"/>
              </a:spcAft>
            </a:pPr>
            <a:r>
              <a:rPr lang="en-US" altLang="en-US" sz="2400" b="0" dirty="0" smtClean="0">
                <a:latin typeface="Calibri Light" panose="020F0302020204030204" pitchFamily="34" charset="0"/>
                <a:ea typeface="ＭＳ Ｐゴシック" charset="-128"/>
                <a:cs typeface="Calibri Light" panose="020F0302020204030204" pitchFamily="34" charset="0"/>
              </a:rPr>
              <a:t>helen5.king@uwe.ac.uk</a:t>
            </a:r>
            <a:endParaRPr lang="en-US" altLang="en-US" sz="2400" b="0" dirty="0">
              <a:latin typeface="Calibri Light" panose="020F0302020204030204" pitchFamily="34" charset="0"/>
              <a:ea typeface="ＭＳ Ｐゴシック" charset="-128"/>
              <a:cs typeface="Calibri Light" panose="020F0302020204030204" pitchFamily="34" charset="0"/>
            </a:endParaRPr>
          </a:p>
          <a:p>
            <a:pPr>
              <a:lnSpc>
                <a:spcPct val="114000"/>
              </a:lnSpc>
              <a:spcBef>
                <a:spcPct val="0"/>
              </a:spcBef>
              <a:spcAft>
                <a:spcPts val="1200"/>
              </a:spcAft>
            </a:pPr>
            <a:r>
              <a:rPr lang="en-US" altLang="en-US" sz="2400" b="0" dirty="0">
                <a:latin typeface="Calibri Light" panose="020F0302020204030204" pitchFamily="34" charset="0"/>
                <a:ea typeface="ＭＳ Ｐゴシック" charset="-128"/>
                <a:cs typeface="Calibri Light" panose="020F0302020204030204" pitchFamily="34" charset="0"/>
              </a:rPr>
              <a:t>@</a:t>
            </a:r>
            <a:r>
              <a:rPr lang="en-US" altLang="en-US" sz="2400" b="0" dirty="0" err="1" smtClean="0">
                <a:latin typeface="Calibri Light" panose="020F0302020204030204" pitchFamily="34" charset="0"/>
                <a:ea typeface="ＭＳ Ｐゴシック" charset="-128"/>
                <a:cs typeface="Calibri Light" panose="020F0302020204030204" pitchFamily="34" charset="0"/>
              </a:rPr>
              <a:t>drhelenking</a:t>
            </a:r>
            <a:endParaRPr lang="en-US" altLang="en-US" sz="2400" b="0" dirty="0">
              <a:latin typeface="Calibri Light" panose="020F0302020204030204" pitchFamily="34" charset="0"/>
              <a:ea typeface="ＭＳ Ｐゴシック" charset="-128"/>
              <a:cs typeface="Calibri Light" panose="020F0302020204030204" pitchFamily="34" charset="0"/>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Placeholder 1"/>
          <p:cNvSpPr>
            <a:spLocks noGrp="1"/>
          </p:cNvSpPr>
          <p:nvPr>
            <p:ph type="body" sz="quarter" idx="14"/>
          </p:nvPr>
        </p:nvSpPr>
        <p:spPr bwMode="auto">
          <a:xfrm>
            <a:off x="2560291" y="1444928"/>
            <a:ext cx="6062750" cy="32082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dirty="0" smtClean="0">
                <a:latin typeface="Calibri Light" panose="020F0302020204030204" pitchFamily="34" charset="0"/>
                <a:cs typeface="Calibri Light" panose="020F0302020204030204" pitchFamily="34" charset="0"/>
              </a:rPr>
              <a:t>Learning Design for an Uncertain Semester</a:t>
            </a:r>
          </a:p>
          <a:p>
            <a:pPr eaLnBrk="1" hangingPunct="1">
              <a:spcBef>
                <a:spcPct val="0"/>
              </a:spcBef>
            </a:pPr>
            <a:endParaRPr lang="en-GB" altLang="en-US" dirty="0">
              <a:latin typeface="Calibri Light" panose="020F0302020204030204" pitchFamily="34" charset="0"/>
              <a:ea typeface="ＭＳ Ｐゴシック" charset="-128"/>
              <a:cs typeface="Calibri Light" panose="020F0302020204030204" pitchFamily="34" charset="0"/>
            </a:endParaRPr>
          </a:p>
          <a:p>
            <a:pPr eaLnBrk="1" hangingPunct="1">
              <a:spcBef>
                <a:spcPct val="0"/>
              </a:spcBef>
            </a:pPr>
            <a:r>
              <a:rPr lang="en-GB" altLang="en-US" dirty="0" smtClean="0">
                <a:latin typeface="Calibri Light" panose="020F0302020204030204" pitchFamily="34" charset="0"/>
                <a:ea typeface="ＭＳ Ｐゴシック" charset="-128"/>
                <a:cs typeface="Calibri Light" panose="020F0302020204030204" pitchFamily="34" charset="0"/>
              </a:rPr>
              <a:t>Any questions or ideas &amp; experiences to share?</a:t>
            </a:r>
            <a:endParaRPr lang="en-GB" altLang="en-US" dirty="0">
              <a:latin typeface="Calibri Light" panose="020F0302020204030204" pitchFamily="34" charset="0"/>
              <a:ea typeface="ＭＳ Ｐゴシック" charset="-128"/>
              <a:cs typeface="Calibri Light" panose="020F0302020204030204" pitchFamily="34" charset="0"/>
            </a:endParaRPr>
          </a:p>
        </p:txBody>
      </p:sp>
      <p:sp>
        <p:nvSpPr>
          <p:cNvPr id="13315" name="Text Placeholder 3"/>
          <p:cNvSpPr>
            <a:spLocks noGrp="1"/>
          </p:cNvSpPr>
          <p:nvPr>
            <p:ph type="body" sz="quarter" idx="16"/>
          </p:nvPr>
        </p:nvSpPr>
        <p:spPr bwMode="auto">
          <a:xfrm>
            <a:off x="467544" y="2312925"/>
            <a:ext cx="1584176" cy="53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nSpc>
                <a:spcPct val="100000"/>
              </a:lnSpc>
              <a:spcBef>
                <a:spcPct val="0"/>
              </a:spcBef>
            </a:pPr>
            <a:r>
              <a:rPr lang="en-US" altLang="en-US" sz="1800" b="0" dirty="0" err="1">
                <a:latin typeface="Calibri Light" panose="020F0302020204030204" pitchFamily="34" charset="0"/>
                <a:ea typeface="ＭＳ Ｐゴシック" charset="-128"/>
                <a:cs typeface="Calibri Light" panose="020F0302020204030204" pitchFamily="34" charset="0"/>
              </a:rPr>
              <a:t>Dr</a:t>
            </a:r>
            <a:r>
              <a:rPr lang="en-US" altLang="en-US" sz="1800" b="0" dirty="0">
                <a:latin typeface="Calibri Light" panose="020F0302020204030204" pitchFamily="34" charset="0"/>
                <a:ea typeface="ＭＳ Ｐゴシック" charset="-128"/>
                <a:cs typeface="Calibri Light" panose="020F0302020204030204" pitchFamily="34" charset="0"/>
              </a:rPr>
              <a:t> Helen King</a:t>
            </a:r>
          </a:p>
          <a:p>
            <a:pPr>
              <a:lnSpc>
                <a:spcPct val="100000"/>
              </a:lnSpc>
              <a:spcBef>
                <a:spcPct val="0"/>
              </a:spcBef>
            </a:pPr>
            <a:r>
              <a:rPr lang="en-US" altLang="en-US" sz="1800" b="0" dirty="0">
                <a:latin typeface="Calibri Light" panose="020F0302020204030204" pitchFamily="34" charset="0"/>
                <a:ea typeface="ＭＳ Ｐゴシック" charset="-128"/>
                <a:cs typeface="Calibri Light" panose="020F0302020204030204" pitchFamily="34" charset="0"/>
              </a:rPr>
              <a:t>NTF PFHEA SFSEDA</a:t>
            </a:r>
          </a:p>
        </p:txBody>
      </p:sp>
      <p:sp>
        <p:nvSpPr>
          <p:cNvPr id="13316" name="Text Placeholder 4"/>
          <p:cNvSpPr>
            <a:spLocks noGrp="1"/>
          </p:cNvSpPr>
          <p:nvPr>
            <p:ph type="body" sz="quarter" idx="17"/>
          </p:nvPr>
        </p:nvSpPr>
        <p:spPr bwMode="auto">
          <a:xfrm>
            <a:off x="490888" y="3257732"/>
            <a:ext cx="1560832" cy="1587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lnSpc>
                <a:spcPct val="100000"/>
              </a:lnSpc>
              <a:spcBef>
                <a:spcPct val="0"/>
              </a:spcBef>
            </a:pPr>
            <a:r>
              <a:rPr lang="en-US" altLang="en-US" sz="1800" b="0" dirty="0" smtClean="0">
                <a:latin typeface="Calibri Light" panose="020F0302020204030204" pitchFamily="34" charset="0"/>
                <a:ea typeface="ＭＳ Ｐゴシック" charset="-128"/>
                <a:cs typeface="Calibri Light" panose="020F0302020204030204" pitchFamily="34" charset="0"/>
              </a:rPr>
              <a:t>Deputy </a:t>
            </a:r>
            <a:r>
              <a:rPr lang="en-US" altLang="en-US" sz="1800" b="0" dirty="0">
                <a:latin typeface="Calibri Light" panose="020F0302020204030204" pitchFamily="34" charset="0"/>
                <a:ea typeface="ＭＳ Ｐゴシック" charset="-128"/>
                <a:cs typeface="Calibri Light" panose="020F0302020204030204" pitchFamily="34" charset="0"/>
              </a:rPr>
              <a:t>Director </a:t>
            </a:r>
            <a:r>
              <a:rPr lang="en-US" altLang="en-US" sz="1800" b="0" dirty="0" smtClean="0">
                <a:latin typeface="Calibri Light" panose="020F0302020204030204" pitchFamily="34" charset="0"/>
                <a:ea typeface="ＭＳ Ｐゴシック" charset="-128"/>
                <a:cs typeface="Calibri Light" panose="020F0302020204030204" pitchFamily="34" charset="0"/>
              </a:rPr>
              <a:t>(Academic Development)</a:t>
            </a:r>
          </a:p>
          <a:p>
            <a:pPr>
              <a:lnSpc>
                <a:spcPct val="100000"/>
              </a:lnSpc>
              <a:spcBef>
                <a:spcPct val="0"/>
              </a:spcBef>
            </a:pPr>
            <a:r>
              <a:rPr lang="en-US" altLang="en-US" sz="1800" b="0" dirty="0" smtClean="0">
                <a:latin typeface="Calibri Light" panose="020F0302020204030204" pitchFamily="34" charset="0"/>
                <a:ea typeface="ＭＳ Ｐゴシック" charset="-128"/>
                <a:cs typeface="Calibri Light" panose="020F0302020204030204" pitchFamily="34" charset="0"/>
              </a:rPr>
              <a:t>Academic Practice Directorate</a:t>
            </a:r>
            <a:endParaRPr lang="en-US" altLang="en-US" sz="1800" b="0" dirty="0">
              <a:latin typeface="Calibri Light" panose="020F0302020204030204" pitchFamily="34" charset="0"/>
              <a:ea typeface="ＭＳ Ｐゴシック" charset="-128"/>
              <a:cs typeface="Calibri Light" panose="020F0302020204030204" pitchFamily="34" charset="0"/>
            </a:endParaRPr>
          </a:p>
        </p:txBody>
      </p:sp>
      <p:sp>
        <p:nvSpPr>
          <p:cNvPr id="2" name="Text Placeholder 1"/>
          <p:cNvSpPr>
            <a:spLocks noGrp="1"/>
          </p:cNvSpPr>
          <p:nvPr>
            <p:ph type="body" sz="quarter" idx="18"/>
          </p:nvPr>
        </p:nvSpPr>
        <p:spPr>
          <a:xfrm>
            <a:off x="467543" y="5517232"/>
            <a:ext cx="1584177" cy="373790"/>
          </a:xfrm>
        </p:spPr>
        <p:txBody>
          <a:bodyPr/>
          <a:lstStyle/>
          <a:p>
            <a:pPr>
              <a:lnSpc>
                <a:spcPct val="100000"/>
              </a:lnSpc>
            </a:pPr>
            <a:r>
              <a:rPr lang="en-US" sz="1800" dirty="0" smtClean="0">
                <a:latin typeface="Calibri Light" panose="020F0302020204030204" pitchFamily="34" charset="0"/>
                <a:cs typeface="Calibri Light" panose="020F0302020204030204" pitchFamily="34" charset="0"/>
              </a:rPr>
              <a:t>Education 4.0</a:t>
            </a:r>
          </a:p>
          <a:p>
            <a:pPr>
              <a:lnSpc>
                <a:spcPct val="100000"/>
              </a:lnSpc>
            </a:pPr>
            <a:r>
              <a:rPr lang="en-US" sz="1800" dirty="0" smtClean="0">
                <a:latin typeface="Calibri Light" panose="020F0302020204030204" pitchFamily="34" charset="0"/>
                <a:cs typeface="Calibri Light" panose="020F0302020204030204" pitchFamily="34" charset="0"/>
              </a:rPr>
              <a:t>13 August 2020</a:t>
            </a:r>
            <a:endParaRPr lang="en-US" sz="1800" dirty="0">
              <a:latin typeface="Calibri Light" panose="020F0302020204030204" pitchFamily="34" charset="0"/>
              <a:cs typeface="Calibri Light" panose="020F0302020204030204" pitchFamily="34" charset="0"/>
            </a:endParaRPr>
          </a:p>
        </p:txBody>
      </p:sp>
      <p:sp>
        <p:nvSpPr>
          <p:cNvPr id="7" name="Text Placeholder 4"/>
          <p:cNvSpPr txBox="1">
            <a:spLocks/>
          </p:cNvSpPr>
          <p:nvPr/>
        </p:nvSpPr>
        <p:spPr bwMode="auto">
          <a:xfrm>
            <a:off x="2560291" y="5025553"/>
            <a:ext cx="3686560" cy="86546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defTabSz="606425" rtl="0" eaLnBrk="0" fontAlgn="base" hangingPunct="0">
              <a:lnSpc>
                <a:spcPts val="1300"/>
              </a:lnSpc>
              <a:spcBef>
                <a:spcPts val="0"/>
              </a:spcBef>
              <a:spcAft>
                <a:spcPct val="0"/>
              </a:spcAft>
              <a:buFontTx/>
              <a:buNone/>
              <a:defRPr sz="1100" b="1" i="0" kern="1200">
                <a:solidFill>
                  <a:schemeClr val="bg1"/>
                </a:solidFill>
                <a:latin typeface="Tahoma"/>
                <a:ea typeface="Tahoma"/>
                <a:cs typeface="Tahoma"/>
              </a:defRPr>
            </a:lvl1pPr>
            <a:lvl2pPr marL="987425" indent="-377825" algn="l" defTabSz="606425"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a:lnSpc>
                <a:spcPct val="114000"/>
              </a:lnSpc>
              <a:spcBef>
                <a:spcPct val="0"/>
              </a:spcBef>
              <a:spcAft>
                <a:spcPts val="1200"/>
              </a:spcAft>
            </a:pPr>
            <a:r>
              <a:rPr lang="en-US" altLang="en-US" sz="2400" b="0" dirty="0" smtClean="0">
                <a:latin typeface="Calibri Light" panose="020F0302020204030204" pitchFamily="34" charset="0"/>
                <a:ea typeface="ＭＳ Ｐゴシック" charset="-128"/>
                <a:cs typeface="Calibri Light" panose="020F0302020204030204" pitchFamily="34" charset="0"/>
              </a:rPr>
              <a:t>helen5.king@uwe.ac.uk</a:t>
            </a:r>
            <a:endParaRPr lang="en-US" altLang="en-US" sz="2400" b="0" dirty="0">
              <a:latin typeface="Calibri Light" panose="020F0302020204030204" pitchFamily="34" charset="0"/>
              <a:ea typeface="ＭＳ Ｐゴシック" charset="-128"/>
              <a:cs typeface="Calibri Light" panose="020F0302020204030204" pitchFamily="34" charset="0"/>
            </a:endParaRPr>
          </a:p>
          <a:p>
            <a:pPr>
              <a:lnSpc>
                <a:spcPct val="114000"/>
              </a:lnSpc>
              <a:spcBef>
                <a:spcPct val="0"/>
              </a:spcBef>
              <a:spcAft>
                <a:spcPts val="1200"/>
              </a:spcAft>
            </a:pPr>
            <a:r>
              <a:rPr lang="en-US" altLang="en-US" sz="2400" b="0" dirty="0">
                <a:latin typeface="Calibri Light" panose="020F0302020204030204" pitchFamily="34" charset="0"/>
                <a:ea typeface="ＭＳ Ｐゴシック" charset="-128"/>
                <a:cs typeface="Calibri Light" panose="020F0302020204030204" pitchFamily="34" charset="0"/>
              </a:rPr>
              <a:t>@</a:t>
            </a:r>
            <a:r>
              <a:rPr lang="en-US" altLang="en-US" sz="2400" b="0" dirty="0" err="1" smtClean="0">
                <a:latin typeface="Calibri Light" panose="020F0302020204030204" pitchFamily="34" charset="0"/>
                <a:ea typeface="ＭＳ Ｐゴシック" charset="-128"/>
                <a:cs typeface="Calibri Light" panose="020F0302020204030204" pitchFamily="34" charset="0"/>
              </a:rPr>
              <a:t>drhelenking</a:t>
            </a:r>
            <a:endParaRPr lang="en-US" altLang="en-US" sz="2400" b="0" dirty="0">
              <a:latin typeface="Calibri Light" panose="020F030202020403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2706401807"/>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00000" y="691200"/>
            <a:ext cx="6696745" cy="651068"/>
          </a:xfrm>
        </p:spPr>
        <p:txBody>
          <a:bodyPr/>
          <a:lstStyle/>
          <a:p>
            <a:r>
              <a:rPr lang="en-GB" sz="3200" dirty="0" smtClean="0">
                <a:latin typeface="Calibri Light" panose="020F0302020204030204" pitchFamily="34" charset="0"/>
                <a:cs typeface="Calibri Light" panose="020F0302020204030204" pitchFamily="34" charset="0"/>
              </a:rPr>
              <a:t>Context: </a:t>
            </a:r>
            <a:r>
              <a:rPr lang="en-GB" sz="3200" dirty="0" smtClean="0">
                <a:latin typeface="Calibri Light" panose="020F0302020204030204" pitchFamily="34" charset="0"/>
                <a:cs typeface="Calibri Light" panose="020F0302020204030204" pitchFamily="34" charset="0"/>
                <a:hlinkClick r:id="rId3"/>
              </a:rPr>
              <a:t>teaching ranking &amp; reputation</a:t>
            </a:r>
            <a:endParaRPr lang="en-GB" sz="3200" dirty="0">
              <a:latin typeface="Calibri Light" panose="020F0302020204030204" pitchFamily="34" charset="0"/>
              <a:cs typeface="Calibri Light" panose="020F0302020204030204" pitchFamily="34" charset="0"/>
            </a:endParaRPr>
          </a:p>
        </p:txBody>
      </p:sp>
      <p:pic>
        <p:nvPicPr>
          <p:cNvPr id="4" name="Picture 3" descr="88% student satisfaction in NSS&#10;28th in Guardian League Table&#10;TEF Gold&#10;&#10;More info at: https://www1.uwe.ac.uk/about/ourstory/rankingandreputation.aspx" title="Ranking data"/>
          <p:cNvPicPr>
            <a:picLocks noChangeAspect="1"/>
          </p:cNvPicPr>
          <p:nvPr/>
        </p:nvPicPr>
        <p:blipFill>
          <a:blip r:embed="rId4"/>
          <a:stretch>
            <a:fillRect/>
          </a:stretch>
        </p:blipFill>
        <p:spPr>
          <a:xfrm>
            <a:off x="1017944" y="1363301"/>
            <a:ext cx="7082581" cy="2430812"/>
          </a:xfrm>
          <a:prstGeom prst="rect">
            <a:avLst/>
          </a:prstGeom>
        </p:spPr>
      </p:pic>
      <p:grpSp>
        <p:nvGrpSpPr>
          <p:cNvPr id="7" name="Group 6" descr="&gt;96% graduate in work or further study&#10;76% in professional or managerial&#10;~9, 000 work placements undertaken&#10;&#10;More info at: https://www1.uwe.ac.uk/about/ourstory/rankingandreputation.aspx" title="Employment data"/>
          <p:cNvGrpSpPr/>
          <p:nvPr/>
        </p:nvGrpSpPr>
        <p:grpSpPr>
          <a:xfrm>
            <a:off x="756132" y="4077072"/>
            <a:ext cx="7606204" cy="2399221"/>
            <a:chOff x="919541" y="4092501"/>
            <a:chExt cx="7606204" cy="2399221"/>
          </a:xfrm>
        </p:grpSpPr>
        <p:pic>
          <p:nvPicPr>
            <p:cNvPr id="5" name="Picture 4"/>
            <p:cNvPicPr>
              <a:picLocks noChangeAspect="1"/>
            </p:cNvPicPr>
            <p:nvPr/>
          </p:nvPicPr>
          <p:blipFill>
            <a:blip r:embed="rId5"/>
            <a:stretch>
              <a:fillRect/>
            </a:stretch>
          </p:blipFill>
          <p:spPr>
            <a:xfrm>
              <a:off x="919541" y="4092501"/>
              <a:ext cx="5029017" cy="2399221"/>
            </a:xfrm>
            <a:prstGeom prst="rect">
              <a:avLst/>
            </a:prstGeom>
          </p:spPr>
        </p:pic>
        <p:pic>
          <p:nvPicPr>
            <p:cNvPr id="6" name="Picture 5"/>
            <p:cNvPicPr>
              <a:picLocks noChangeAspect="1"/>
            </p:cNvPicPr>
            <p:nvPr/>
          </p:nvPicPr>
          <p:blipFill>
            <a:blip r:embed="rId6"/>
            <a:stretch>
              <a:fillRect/>
            </a:stretch>
          </p:blipFill>
          <p:spPr>
            <a:xfrm>
              <a:off x="5947382" y="4092501"/>
              <a:ext cx="2578363" cy="2399221"/>
            </a:xfrm>
            <a:prstGeom prst="rect">
              <a:avLst/>
            </a:prstGeom>
          </p:spPr>
        </p:pic>
      </p:grpSp>
    </p:spTree>
    <p:extLst>
      <p:ext uri="{BB962C8B-B14F-4D97-AF65-F5344CB8AC3E}">
        <p14:creationId xmlns:p14="http://schemas.microsoft.com/office/powerpoint/2010/main" val="2961129719"/>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4"/>
          <p:cNvSpPr>
            <a:spLocks noGrp="1"/>
          </p:cNvSpPr>
          <p:nvPr>
            <p:ph type="body" sz="quarter" idx="11"/>
          </p:nvPr>
        </p:nvSpPr>
        <p:spPr>
          <a:xfrm>
            <a:off x="893325" y="1700808"/>
            <a:ext cx="8250675" cy="4968552"/>
          </a:xfrm>
        </p:spPr>
        <p:txBody>
          <a:bodyPr anchor="t"/>
          <a:lstStyle/>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Practice-led: courses created in partnership with industry professionals</a:t>
            </a:r>
          </a:p>
          <a:p>
            <a:pPr>
              <a:spcAft>
                <a:spcPts val="0"/>
              </a:spcAft>
            </a:pPr>
            <a:r>
              <a:rPr lang="en-GB" sz="2800" dirty="0">
                <a:solidFill>
                  <a:schemeClr val="accent4">
                    <a:lumMod val="50000"/>
                  </a:schemeClr>
                </a:solidFill>
                <a:latin typeface="Calibri Light" panose="020F0302020204030204" pitchFamily="34" charset="0"/>
                <a:cs typeface="Calibri Light" panose="020F0302020204030204" pitchFamily="34" charset="0"/>
              </a:rPr>
              <a:t>Values = Graduate Attributes: </a:t>
            </a:r>
            <a:endParaRPr lang="en-GB" sz="2800" dirty="0" smtClean="0">
              <a:solidFill>
                <a:schemeClr val="accent4">
                  <a:lumMod val="50000"/>
                </a:schemeClr>
              </a:solidFill>
              <a:latin typeface="Calibri Light" panose="020F0302020204030204" pitchFamily="34" charset="0"/>
              <a:cs typeface="Calibri Light" panose="020F0302020204030204" pitchFamily="34" charset="0"/>
            </a:endParaRPr>
          </a:p>
          <a:p>
            <a:pPr lvl="1">
              <a:spcAft>
                <a:spcPts val="1200"/>
              </a:spcAft>
            </a:pPr>
            <a:r>
              <a:rPr lang="en-GB" sz="1800" dirty="0" smtClean="0">
                <a:solidFill>
                  <a:schemeClr val="accent4">
                    <a:lumMod val="50000"/>
                  </a:schemeClr>
                </a:solidFill>
                <a:latin typeface="Calibri Light" panose="020F0302020204030204" pitchFamily="34" charset="0"/>
                <a:cs typeface="Calibri Light" panose="020F0302020204030204" pitchFamily="34" charset="0"/>
              </a:rPr>
              <a:t>Ambitious, Inclusive, Innovative, Collaborative, Enterprising</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hlinkClick r:id="rId3"/>
              </a:rPr>
              <a:t>Demographics</a:t>
            </a:r>
            <a:r>
              <a:rPr lang="en-GB" sz="2800" dirty="0" smtClean="0">
                <a:solidFill>
                  <a:schemeClr val="accent4">
                    <a:lumMod val="50000"/>
                  </a:schemeClr>
                </a:solidFill>
                <a:latin typeface="Calibri Light" panose="020F0302020204030204" pitchFamily="34" charset="0"/>
                <a:cs typeface="Calibri Light" panose="020F0302020204030204" pitchFamily="34" charset="0"/>
              </a:rPr>
              <a:t>:</a:t>
            </a:r>
          </a:p>
          <a:p>
            <a:pPr lvl="1">
              <a:spcAft>
                <a:spcPts val="1200"/>
              </a:spcAft>
            </a:pPr>
            <a:r>
              <a:rPr lang="en-GB" sz="1800" dirty="0" smtClean="0">
                <a:solidFill>
                  <a:schemeClr val="accent4">
                    <a:lumMod val="50000"/>
                  </a:schemeClr>
                </a:solidFill>
                <a:latin typeface="Calibri Light" panose="020F0302020204030204" pitchFamily="34" charset="0"/>
                <a:cs typeface="Calibri Light" panose="020F0302020204030204" pitchFamily="34" charset="0"/>
              </a:rPr>
              <a:t>&gt;30, 000 students across three campuses (~2/3 full-time)</a:t>
            </a:r>
          </a:p>
          <a:p>
            <a:pPr lvl="1">
              <a:spcAft>
                <a:spcPts val="1200"/>
              </a:spcAft>
            </a:pPr>
            <a:r>
              <a:rPr lang="en-GB" sz="1800" dirty="0" smtClean="0">
                <a:solidFill>
                  <a:schemeClr val="accent4">
                    <a:lumMod val="50000"/>
                  </a:schemeClr>
                </a:solidFill>
                <a:latin typeface="Calibri Light" panose="020F0302020204030204" pitchFamily="34" charset="0"/>
                <a:cs typeface="Calibri Light" panose="020F0302020204030204" pitchFamily="34" charset="0"/>
              </a:rPr>
              <a:t>~2/3 UG, 1/3 PG (including ~500 PGR)</a:t>
            </a:r>
          </a:p>
          <a:p>
            <a:pPr lvl="1">
              <a:spcAft>
                <a:spcPts val="1200"/>
              </a:spcAft>
            </a:pPr>
            <a:r>
              <a:rPr lang="en-GB" sz="1800" dirty="0" smtClean="0">
                <a:solidFill>
                  <a:schemeClr val="accent4">
                    <a:lumMod val="50000"/>
                  </a:schemeClr>
                </a:solidFill>
                <a:latin typeface="Calibri Light" panose="020F0302020204030204" pitchFamily="34" charset="0"/>
                <a:cs typeface="Calibri Light" panose="020F0302020204030204" pitchFamily="34" charset="0"/>
              </a:rPr>
              <a:t>~4, 500 international (EU + overseas) students</a:t>
            </a:r>
          </a:p>
          <a:p>
            <a:pPr lvl="1">
              <a:spcAft>
                <a:spcPts val="1200"/>
              </a:spcAft>
            </a:pPr>
            <a:r>
              <a:rPr lang="en-GB" sz="1800" dirty="0" smtClean="0">
                <a:solidFill>
                  <a:schemeClr val="accent4">
                    <a:lumMod val="50000"/>
                  </a:schemeClr>
                </a:solidFill>
                <a:latin typeface="Calibri Light" panose="020F0302020204030204" pitchFamily="34" charset="0"/>
                <a:cs typeface="Calibri Light" panose="020F0302020204030204" pitchFamily="34" charset="0"/>
              </a:rPr>
              <a:t>~1, 500 teaching staff (faculty)</a:t>
            </a:r>
          </a:p>
        </p:txBody>
      </p:sp>
      <p:sp>
        <p:nvSpPr>
          <p:cNvPr id="2" name="Text Placeholder 1"/>
          <p:cNvSpPr>
            <a:spLocks noGrp="1"/>
          </p:cNvSpPr>
          <p:nvPr>
            <p:ph type="body" sz="quarter" idx="10"/>
          </p:nvPr>
        </p:nvSpPr>
        <p:spPr>
          <a:xfrm>
            <a:off x="900000" y="691200"/>
            <a:ext cx="6696745" cy="651068"/>
          </a:xfrm>
        </p:spPr>
        <p:txBody>
          <a:bodyPr/>
          <a:lstStyle/>
          <a:p>
            <a:r>
              <a:rPr lang="en-GB" sz="3200" dirty="0" smtClean="0">
                <a:latin typeface="Calibri Light" panose="020F0302020204030204" pitchFamily="34" charset="0"/>
                <a:cs typeface="Calibri Light" panose="020F0302020204030204" pitchFamily="34" charset="0"/>
              </a:rPr>
              <a:t>Context: the University and its students</a:t>
            </a:r>
            <a:endParaRPr lang="en-GB"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898118155"/>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4"/>
          <p:cNvSpPr>
            <a:spLocks noGrp="1"/>
          </p:cNvSpPr>
          <p:nvPr>
            <p:ph type="body" sz="quarter" idx="11"/>
          </p:nvPr>
        </p:nvSpPr>
        <p:spPr>
          <a:xfrm>
            <a:off x="893325" y="1700808"/>
            <a:ext cx="8250675" cy="4608512"/>
          </a:xfrm>
        </p:spPr>
        <p:txBody>
          <a:bodyPr anchor="t"/>
          <a:lstStyle/>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March 23</a:t>
            </a:r>
            <a:r>
              <a:rPr lang="en-GB" sz="2800" baseline="30000" dirty="0" smtClean="0">
                <a:solidFill>
                  <a:schemeClr val="accent4">
                    <a:lumMod val="50000"/>
                  </a:schemeClr>
                </a:solidFill>
                <a:latin typeface="Calibri Light" panose="020F0302020204030204" pitchFamily="34" charset="0"/>
                <a:cs typeface="Calibri Light" panose="020F0302020204030204" pitchFamily="34" charset="0"/>
              </a:rPr>
              <a:t>rd</a:t>
            </a:r>
            <a:r>
              <a:rPr lang="en-GB" sz="2800" dirty="0" smtClean="0">
                <a:solidFill>
                  <a:schemeClr val="accent4">
                    <a:lumMod val="50000"/>
                  </a:schemeClr>
                </a:solidFill>
                <a:latin typeface="Calibri Light" panose="020F0302020204030204" pitchFamily="34" charset="0"/>
                <a:cs typeface="Calibri Light" panose="020F0302020204030204" pitchFamily="34" charset="0"/>
              </a:rPr>
              <a:t>  = lock down, 2 -3 weeks before end of teaching</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April – May = assessment period</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June – July = marking &amp; exam boards</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August – September = preparation for next academic year / annual leave</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September / October = teaching starts in new academic year, on-campus (socially-distanced) &amp; online</a:t>
            </a:r>
          </a:p>
        </p:txBody>
      </p:sp>
      <p:sp>
        <p:nvSpPr>
          <p:cNvPr id="2" name="Text Placeholder 1"/>
          <p:cNvSpPr>
            <a:spLocks noGrp="1"/>
          </p:cNvSpPr>
          <p:nvPr>
            <p:ph type="body" sz="quarter" idx="10"/>
          </p:nvPr>
        </p:nvSpPr>
        <p:spPr>
          <a:xfrm>
            <a:off x="900000" y="691200"/>
            <a:ext cx="7128384" cy="651068"/>
          </a:xfrm>
        </p:spPr>
        <p:txBody>
          <a:bodyPr/>
          <a:lstStyle/>
          <a:p>
            <a:r>
              <a:rPr lang="en-GB" sz="3200" dirty="0" smtClean="0">
                <a:latin typeface="Calibri Light" panose="020F0302020204030204" pitchFamily="34" charset="0"/>
                <a:cs typeface="Calibri Light" panose="020F0302020204030204" pitchFamily="34" charset="0"/>
              </a:rPr>
              <a:t>Context: the UK academic year &amp; Covid-19</a:t>
            </a:r>
            <a:endParaRPr lang="en-GB"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95383397"/>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4"/>
          <p:cNvSpPr>
            <a:spLocks noGrp="1"/>
          </p:cNvSpPr>
          <p:nvPr>
            <p:ph type="body" sz="quarter" idx="11"/>
          </p:nvPr>
        </p:nvSpPr>
        <p:spPr>
          <a:xfrm>
            <a:off x="893325" y="1700808"/>
            <a:ext cx="8250675" cy="3356973"/>
          </a:xfrm>
        </p:spPr>
        <p:txBody>
          <a:bodyPr anchor="t"/>
          <a:lstStyle/>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Wide variety of support &amp; advice available</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Need to ensure consistent approach to learning</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Uwe 4 Principles of Learning </a:t>
            </a:r>
            <a:br>
              <a:rPr lang="en-GB" sz="2800" dirty="0" smtClean="0">
                <a:solidFill>
                  <a:schemeClr val="accent4">
                    <a:lumMod val="50000"/>
                  </a:schemeClr>
                </a:solidFill>
                <a:latin typeface="Calibri Light" panose="020F0302020204030204" pitchFamily="34" charset="0"/>
                <a:cs typeface="Calibri Light" panose="020F0302020204030204" pitchFamily="34" charset="0"/>
              </a:rPr>
            </a:br>
            <a:r>
              <a:rPr lang="en-GB" sz="2800" dirty="0" smtClean="0">
                <a:solidFill>
                  <a:schemeClr val="accent4">
                    <a:lumMod val="50000"/>
                  </a:schemeClr>
                </a:solidFill>
                <a:latin typeface="Calibri Light" panose="020F0302020204030204" pitchFamily="34" charset="0"/>
                <a:cs typeface="Calibri Light" panose="020F0302020204030204" pitchFamily="34" charset="0"/>
              </a:rPr>
              <a:t>Design</a:t>
            </a:r>
          </a:p>
        </p:txBody>
      </p:sp>
      <p:sp>
        <p:nvSpPr>
          <p:cNvPr id="2" name="Text Placeholder 1"/>
          <p:cNvSpPr>
            <a:spLocks noGrp="1"/>
          </p:cNvSpPr>
          <p:nvPr>
            <p:ph type="body" sz="quarter" idx="10"/>
          </p:nvPr>
        </p:nvSpPr>
        <p:spPr>
          <a:xfrm>
            <a:off x="900000" y="691200"/>
            <a:ext cx="6696745" cy="651068"/>
          </a:xfrm>
        </p:spPr>
        <p:txBody>
          <a:bodyPr/>
          <a:lstStyle/>
          <a:p>
            <a:r>
              <a:rPr lang="en-GB" sz="3200" dirty="0" smtClean="0">
                <a:latin typeface="Calibri Light" panose="020F0302020204030204" pitchFamily="34" charset="0"/>
                <a:cs typeface="Calibri Light" panose="020F0302020204030204" pitchFamily="34" charset="0"/>
              </a:rPr>
              <a:t>Issue No. 1: consistency of guidance</a:t>
            </a:r>
            <a:endParaRPr lang="en-GB" sz="3200" dirty="0">
              <a:latin typeface="Calibri Light" panose="020F0302020204030204" pitchFamily="34" charset="0"/>
              <a:cs typeface="Calibri Light" panose="020F0302020204030204" pitchFamily="34" charset="0"/>
            </a:endParaRPr>
          </a:p>
        </p:txBody>
      </p:sp>
      <p:pic>
        <p:nvPicPr>
          <p:cNvPr id="4" name="Picture 3" descr="Clearly signposted, structured &amp; inclusive&#10;Opportunities for engagement, interaction &amp; community-building&#10;Time for consolisation, independent inquiry &amp; application&#10;Evaluation &amp; enhancement" title="Image of 4 learning design principles"/>
          <p:cNvPicPr>
            <a:picLocks noChangeAspect="1"/>
          </p:cNvPicPr>
          <p:nvPr/>
        </p:nvPicPr>
        <p:blipFill>
          <a:blip r:embed="rId3"/>
          <a:stretch>
            <a:fillRect/>
          </a:stretch>
        </p:blipFill>
        <p:spPr>
          <a:xfrm>
            <a:off x="4248372" y="2731485"/>
            <a:ext cx="4716016" cy="4126515"/>
          </a:xfrm>
          <a:prstGeom prst="rect">
            <a:avLst/>
          </a:prstGeom>
          <a:effectLst>
            <a:outerShdw blurRad="50800" dist="63500" dir="2700000" algn="tl" rotWithShape="0">
              <a:prstClr val="black">
                <a:alpha val="40000"/>
              </a:prstClr>
            </a:outerShdw>
          </a:effectLst>
        </p:spPr>
      </p:pic>
    </p:spTree>
    <p:extLst>
      <p:ext uri="{BB962C8B-B14F-4D97-AF65-F5344CB8AC3E}">
        <p14:creationId xmlns:p14="http://schemas.microsoft.com/office/powerpoint/2010/main" val="1990549270"/>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00000" y="691200"/>
            <a:ext cx="6696745" cy="1009608"/>
          </a:xfrm>
        </p:spPr>
        <p:txBody>
          <a:bodyPr/>
          <a:lstStyle/>
          <a:p>
            <a:r>
              <a:rPr lang="en-GB" sz="3200" dirty="0" smtClean="0">
                <a:latin typeface="Calibri Light" panose="020F0302020204030204" pitchFamily="34" charset="0"/>
                <a:cs typeface="Calibri Light" panose="020F0302020204030204" pitchFamily="34" charset="0"/>
              </a:rPr>
              <a:t>Issue No. 2: planning for uncertainty</a:t>
            </a:r>
            <a:br>
              <a:rPr lang="en-GB" sz="3200" dirty="0" smtClean="0">
                <a:latin typeface="Calibri Light" panose="020F0302020204030204" pitchFamily="34" charset="0"/>
                <a:cs typeface="Calibri Light" panose="020F0302020204030204" pitchFamily="34" charset="0"/>
              </a:rPr>
            </a:br>
            <a:r>
              <a:rPr lang="en-US" altLang="en-US" sz="2800" u="sng" dirty="0">
                <a:solidFill>
                  <a:srgbClr val="0000FF"/>
                </a:solidFill>
                <a:latin typeface="Calibri Light" panose="020F0302020204030204" pitchFamily="34" charset="0"/>
                <a:ea typeface="ＭＳ Ｐゴシック" charset="-128"/>
                <a:cs typeface="Calibri Light" panose="020F0302020204030204" pitchFamily="34" charset="0"/>
              </a:rPr>
              <a:t>https://bit.ly/UWEdesign </a:t>
            </a:r>
          </a:p>
          <a:p>
            <a:endParaRPr lang="en-GB" sz="3200" dirty="0">
              <a:latin typeface="Calibri Light" panose="020F0302020204030204" pitchFamily="34" charset="0"/>
              <a:cs typeface="Calibri Light" panose="020F0302020204030204" pitchFamily="34" charset="0"/>
            </a:endParaRPr>
          </a:p>
        </p:txBody>
      </p:sp>
      <p:sp>
        <p:nvSpPr>
          <p:cNvPr id="5" name="Text Placeholder 4"/>
          <p:cNvSpPr>
            <a:spLocks noGrp="1"/>
          </p:cNvSpPr>
          <p:nvPr>
            <p:ph type="body" sz="quarter" idx="11"/>
          </p:nvPr>
        </p:nvSpPr>
        <p:spPr>
          <a:xfrm>
            <a:off x="467544" y="2132856"/>
            <a:ext cx="8250675" cy="4275856"/>
          </a:xfrm>
        </p:spPr>
        <p:txBody>
          <a:bodyPr anchor="t"/>
          <a:lstStyle/>
          <a:p>
            <a:pPr>
              <a:spcBef>
                <a:spcPts val="0"/>
              </a:spcBef>
              <a:spcAft>
                <a:spcPts val="100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On-line and on-campus learning</a:t>
            </a:r>
          </a:p>
          <a:p>
            <a:pPr>
              <a:spcBef>
                <a:spcPts val="0"/>
              </a:spcBef>
              <a:spcAft>
                <a:spcPts val="1000"/>
              </a:spcAft>
            </a:pPr>
            <a:r>
              <a:rPr lang="en-GB" sz="2400" b="1" dirty="0" smtClean="0">
                <a:solidFill>
                  <a:schemeClr val="accent4">
                    <a:lumMod val="50000"/>
                  </a:schemeClr>
                </a:solidFill>
                <a:latin typeface="Calibri Light" panose="020F0302020204030204" pitchFamily="34" charset="0"/>
                <a:cs typeface="Calibri Light" panose="020F0302020204030204" pitchFamily="34" charset="0"/>
              </a:rPr>
              <a:t>Inclusivity</a:t>
            </a:r>
          </a:p>
          <a:p>
            <a:pPr>
              <a:spcBef>
                <a:spcPts val="0"/>
              </a:spcBef>
              <a:spcAft>
                <a:spcPts val="100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Timetabled learning = </a:t>
            </a:r>
            <a:r>
              <a:rPr lang="en-GB" sz="2400" b="1" dirty="0" smtClean="0">
                <a:solidFill>
                  <a:schemeClr val="accent4">
                    <a:lumMod val="50000"/>
                  </a:schemeClr>
                </a:solidFill>
                <a:latin typeface="Calibri Light" panose="020F0302020204030204" pitchFamily="34" charset="0"/>
                <a:cs typeface="Calibri Light" panose="020F0302020204030204" pitchFamily="34" charset="0"/>
              </a:rPr>
              <a:t>engagement, interaction &amp; community-building</a:t>
            </a:r>
          </a:p>
          <a:p>
            <a:pPr lvl="2">
              <a:spcBef>
                <a:spcPts val="0"/>
              </a:spcBef>
              <a:spcAft>
                <a:spcPts val="1000"/>
              </a:spcAft>
            </a:pPr>
            <a:r>
              <a:rPr lang="en-GB" sz="2000" dirty="0" smtClean="0">
                <a:solidFill>
                  <a:schemeClr val="accent4">
                    <a:lumMod val="50000"/>
                  </a:schemeClr>
                </a:solidFill>
                <a:latin typeface="Calibri Light" panose="020F0302020204030204" pitchFamily="34" charset="0"/>
                <a:cs typeface="Calibri Light" panose="020F0302020204030204" pitchFamily="34" charset="0"/>
              </a:rPr>
              <a:t>Lectures on-line with ‘chunked’ activities</a:t>
            </a:r>
          </a:p>
          <a:p>
            <a:pPr lvl="0">
              <a:spcBef>
                <a:spcPts val="0"/>
              </a:spcBef>
              <a:spcAft>
                <a:spcPts val="1000"/>
              </a:spcAft>
            </a:pPr>
            <a:r>
              <a:rPr lang="en-GB" sz="2400" dirty="0">
                <a:solidFill>
                  <a:srgbClr val="8064A2">
                    <a:lumMod val="50000"/>
                  </a:srgbClr>
                </a:solidFill>
                <a:latin typeface="Calibri Light" panose="020F0302020204030204" pitchFamily="34" charset="0"/>
                <a:cs typeface="Calibri Light" panose="020F0302020204030204" pitchFamily="34" charset="0"/>
              </a:rPr>
              <a:t>Non-timetabled learning = </a:t>
            </a:r>
            <a:r>
              <a:rPr lang="en-GB" sz="2400" b="1" dirty="0">
                <a:solidFill>
                  <a:srgbClr val="8064A2">
                    <a:lumMod val="50000"/>
                  </a:srgbClr>
                </a:solidFill>
                <a:latin typeface="Calibri Light" panose="020F0302020204030204" pitchFamily="34" charset="0"/>
                <a:cs typeface="Calibri Light" panose="020F0302020204030204" pitchFamily="34" charset="0"/>
              </a:rPr>
              <a:t>consolidation, independent enquiry &amp; applicatio</a:t>
            </a:r>
            <a:r>
              <a:rPr lang="en-GB" sz="2400" dirty="0">
                <a:solidFill>
                  <a:srgbClr val="8064A2">
                    <a:lumMod val="50000"/>
                  </a:srgbClr>
                </a:solidFill>
                <a:latin typeface="Calibri Light" panose="020F0302020204030204" pitchFamily="34" charset="0"/>
                <a:cs typeface="Calibri Light" panose="020F0302020204030204" pitchFamily="34" charset="0"/>
              </a:rPr>
              <a:t>n</a:t>
            </a:r>
          </a:p>
          <a:p>
            <a:pPr lvl="0">
              <a:spcBef>
                <a:spcPts val="0"/>
              </a:spcBef>
              <a:spcAft>
                <a:spcPts val="1000"/>
              </a:spcAft>
            </a:pPr>
            <a:r>
              <a:rPr lang="en-GB" sz="2400" dirty="0">
                <a:solidFill>
                  <a:srgbClr val="8064A2">
                    <a:lumMod val="50000"/>
                  </a:srgbClr>
                </a:solidFill>
                <a:latin typeface="Calibri Light" panose="020F0302020204030204" pitchFamily="34" charset="0"/>
                <a:cs typeface="Calibri Light" panose="020F0302020204030204" pitchFamily="34" charset="0"/>
              </a:rPr>
              <a:t>Clearly </a:t>
            </a:r>
            <a:r>
              <a:rPr lang="en-GB" sz="2400" b="1" dirty="0">
                <a:solidFill>
                  <a:srgbClr val="8064A2">
                    <a:lumMod val="50000"/>
                  </a:srgbClr>
                </a:solidFill>
                <a:latin typeface="Calibri Light" panose="020F0302020204030204" pitchFamily="34" charset="0"/>
                <a:cs typeface="Calibri Light" panose="020F0302020204030204" pitchFamily="34" charset="0"/>
              </a:rPr>
              <a:t>communicated learning structure </a:t>
            </a:r>
            <a:r>
              <a:rPr lang="en-GB" sz="2400" dirty="0">
                <a:solidFill>
                  <a:srgbClr val="8064A2">
                    <a:lumMod val="50000"/>
                  </a:srgbClr>
                </a:solidFill>
                <a:latin typeface="Calibri Light" panose="020F0302020204030204" pitchFamily="34" charset="0"/>
                <a:cs typeface="Calibri Light" panose="020F0302020204030204" pitchFamily="34" charset="0"/>
              </a:rPr>
              <a:t>&amp; expectations</a:t>
            </a:r>
          </a:p>
          <a:p>
            <a:pPr lvl="0">
              <a:spcBef>
                <a:spcPts val="0"/>
              </a:spcBef>
              <a:spcAft>
                <a:spcPts val="1000"/>
              </a:spcAft>
            </a:pPr>
            <a:r>
              <a:rPr lang="en-GB" sz="2400" dirty="0">
                <a:solidFill>
                  <a:srgbClr val="8064A2">
                    <a:lumMod val="50000"/>
                  </a:srgbClr>
                </a:solidFill>
                <a:latin typeface="Calibri Light" panose="020F0302020204030204" pitchFamily="34" charset="0"/>
                <a:cs typeface="Calibri Light" panose="020F0302020204030204" pitchFamily="34" charset="0"/>
              </a:rPr>
              <a:t>Ongoing </a:t>
            </a:r>
            <a:r>
              <a:rPr lang="en-GB" sz="2400" b="1" dirty="0">
                <a:solidFill>
                  <a:srgbClr val="8064A2">
                    <a:lumMod val="50000"/>
                  </a:srgbClr>
                </a:solidFill>
                <a:latin typeface="Calibri Light" panose="020F0302020204030204" pitchFamily="34" charset="0"/>
                <a:cs typeface="Calibri Light" panose="020F0302020204030204" pitchFamily="34" charset="0"/>
              </a:rPr>
              <a:t>evaluation &amp; enhancement</a:t>
            </a:r>
          </a:p>
          <a:p>
            <a:pPr marL="0" indent="0">
              <a:spcBef>
                <a:spcPts val="0"/>
              </a:spcBef>
              <a:spcAft>
                <a:spcPts val="1200"/>
              </a:spcAft>
              <a:buNone/>
            </a:pPr>
            <a:endParaRPr lang="en-GB" sz="2400" dirty="0" smtClean="0">
              <a:solidFill>
                <a:schemeClr val="accent4">
                  <a:lumMod val="50000"/>
                </a:schemeClr>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815503992"/>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4"/>
          <p:cNvSpPr>
            <a:spLocks noGrp="1"/>
          </p:cNvSpPr>
          <p:nvPr>
            <p:ph type="body" sz="quarter" idx="11"/>
          </p:nvPr>
        </p:nvSpPr>
        <p:spPr>
          <a:xfrm>
            <a:off x="893325" y="1700808"/>
            <a:ext cx="8250675" cy="4680520"/>
          </a:xfrm>
        </p:spPr>
        <p:txBody>
          <a:bodyPr anchor="t"/>
          <a:lstStyle/>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Build on existing materials &amp; resources</a:t>
            </a:r>
          </a:p>
          <a:p>
            <a:pPr>
              <a:spcAft>
                <a:spcPts val="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Keeping it simple (technology) e.g.</a:t>
            </a:r>
          </a:p>
          <a:p>
            <a:pPr lvl="1">
              <a:spcAft>
                <a:spcPts val="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VLE (Blackboard: includes Collaborate webinar)</a:t>
            </a:r>
          </a:p>
          <a:p>
            <a:pPr lvl="1">
              <a:spcAft>
                <a:spcPts val="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e-portfolio (</a:t>
            </a:r>
            <a:r>
              <a:rPr lang="en-GB" sz="2400" dirty="0" err="1" smtClean="0">
                <a:solidFill>
                  <a:schemeClr val="accent4">
                    <a:lumMod val="50000"/>
                  </a:schemeClr>
                </a:solidFill>
                <a:latin typeface="Calibri Light" panose="020F0302020204030204" pitchFamily="34" charset="0"/>
                <a:cs typeface="Calibri Light" panose="020F0302020204030204" pitchFamily="34" charset="0"/>
              </a:rPr>
              <a:t>PebblePad</a:t>
            </a:r>
            <a:r>
              <a:rPr lang="en-GB" sz="2400" dirty="0" smtClean="0">
                <a:solidFill>
                  <a:schemeClr val="accent4">
                    <a:lumMod val="50000"/>
                  </a:schemeClr>
                </a:solidFill>
                <a:latin typeface="Calibri Light" panose="020F0302020204030204" pitchFamily="34" charset="0"/>
                <a:cs typeface="Calibri Light" panose="020F0302020204030204" pitchFamily="34" charset="0"/>
              </a:rPr>
              <a:t>)</a:t>
            </a:r>
          </a:p>
          <a:p>
            <a:pPr lvl="1">
              <a:spcAft>
                <a:spcPts val="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Quizzes / polling (</a:t>
            </a:r>
            <a:r>
              <a:rPr lang="en-GB" sz="2400" dirty="0" err="1" smtClean="0">
                <a:solidFill>
                  <a:schemeClr val="accent4">
                    <a:lumMod val="50000"/>
                  </a:schemeClr>
                </a:solidFill>
                <a:latin typeface="Calibri Light" panose="020F0302020204030204" pitchFamily="34" charset="0"/>
                <a:cs typeface="Calibri Light" panose="020F0302020204030204" pitchFamily="34" charset="0"/>
              </a:rPr>
              <a:t>Mentimeter</a:t>
            </a:r>
            <a:r>
              <a:rPr lang="en-GB" sz="2400" dirty="0" smtClean="0">
                <a:solidFill>
                  <a:schemeClr val="accent4">
                    <a:lumMod val="50000"/>
                  </a:schemeClr>
                </a:solidFill>
                <a:latin typeface="Calibri Light" panose="020F0302020204030204" pitchFamily="34" charset="0"/>
                <a:cs typeface="Calibri Light" panose="020F0302020204030204" pitchFamily="34" charset="0"/>
              </a:rPr>
              <a:t>)</a:t>
            </a:r>
          </a:p>
          <a:p>
            <a:pPr lvl="1">
              <a:spcAft>
                <a:spcPts val="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Video conferencing / file sharing (MS Teams)</a:t>
            </a:r>
          </a:p>
          <a:p>
            <a:pPr lvl="1">
              <a:spcAft>
                <a:spcPts val="120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Event capture &amp; videoing (</a:t>
            </a:r>
            <a:r>
              <a:rPr lang="en-GB" sz="2400" dirty="0" err="1" smtClean="0">
                <a:solidFill>
                  <a:schemeClr val="accent4">
                    <a:lumMod val="50000"/>
                  </a:schemeClr>
                </a:solidFill>
                <a:latin typeface="Calibri Light" panose="020F0302020204030204" pitchFamily="34" charset="0"/>
                <a:cs typeface="Calibri Light" panose="020F0302020204030204" pitchFamily="34" charset="0"/>
              </a:rPr>
              <a:t>Panopto</a:t>
            </a:r>
            <a:r>
              <a:rPr lang="en-GB" sz="2400" dirty="0" smtClean="0">
                <a:solidFill>
                  <a:schemeClr val="accent4">
                    <a:lumMod val="50000"/>
                  </a:schemeClr>
                </a:solidFill>
                <a:latin typeface="Calibri Light" panose="020F0302020204030204" pitchFamily="34" charset="0"/>
                <a:cs typeface="Calibri Light" panose="020F0302020204030204" pitchFamily="34" charset="0"/>
              </a:rPr>
              <a:t>, MS PowerPoint)</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Community of practice sharing events</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Opportunities to practise (informal &amp; formal)</a:t>
            </a:r>
          </a:p>
        </p:txBody>
      </p:sp>
      <p:sp>
        <p:nvSpPr>
          <p:cNvPr id="2" name="Text Placeholder 1"/>
          <p:cNvSpPr>
            <a:spLocks noGrp="1"/>
          </p:cNvSpPr>
          <p:nvPr>
            <p:ph type="body" sz="quarter" idx="10"/>
          </p:nvPr>
        </p:nvSpPr>
        <p:spPr>
          <a:xfrm>
            <a:off x="900000" y="691200"/>
            <a:ext cx="6696745" cy="651068"/>
          </a:xfrm>
        </p:spPr>
        <p:txBody>
          <a:bodyPr/>
          <a:lstStyle/>
          <a:p>
            <a:r>
              <a:rPr lang="en-GB" sz="3200" dirty="0" smtClean="0">
                <a:latin typeface="Calibri Light" panose="020F0302020204030204" pitchFamily="34" charset="0"/>
                <a:cs typeface="Calibri Light" panose="020F0302020204030204" pitchFamily="34" charset="0"/>
              </a:rPr>
              <a:t>Issue No. 3: workloads</a:t>
            </a:r>
            <a:endParaRPr lang="en-GB"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069477017"/>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4"/>
          <p:cNvSpPr>
            <a:spLocks noGrp="1"/>
          </p:cNvSpPr>
          <p:nvPr>
            <p:ph type="body" sz="quarter" idx="11"/>
          </p:nvPr>
        </p:nvSpPr>
        <p:spPr>
          <a:xfrm>
            <a:off x="893325" y="1700808"/>
            <a:ext cx="8250675" cy="4680520"/>
          </a:xfrm>
        </p:spPr>
        <p:txBody>
          <a:bodyPr anchor="t"/>
          <a:lstStyle/>
          <a:p>
            <a:pPr>
              <a:spcAft>
                <a:spcPts val="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3 x 11 week teaching blocks throughout the year</a:t>
            </a:r>
          </a:p>
          <a:p>
            <a:pPr lvl="1">
              <a:spcAft>
                <a:spcPts val="0"/>
              </a:spcAft>
            </a:pPr>
            <a:r>
              <a:rPr lang="en-GB" sz="2000" dirty="0">
                <a:solidFill>
                  <a:schemeClr val="accent4">
                    <a:lumMod val="50000"/>
                  </a:schemeClr>
                </a:solidFill>
                <a:latin typeface="Calibri Light" panose="020F0302020204030204" pitchFamily="34" charset="0"/>
                <a:cs typeface="Calibri Light" panose="020F0302020204030204" pitchFamily="34" charset="0"/>
              </a:rPr>
              <a:t>Block </a:t>
            </a:r>
            <a:r>
              <a:rPr lang="en-GB" sz="2000" dirty="0" smtClean="0">
                <a:solidFill>
                  <a:schemeClr val="accent4">
                    <a:lumMod val="50000"/>
                  </a:schemeClr>
                </a:solidFill>
                <a:latin typeface="Calibri Light" panose="020F0302020204030204" pitchFamily="34" charset="0"/>
                <a:cs typeface="Calibri Light" panose="020F0302020204030204" pitchFamily="34" charset="0"/>
              </a:rPr>
              <a:t>zero: </a:t>
            </a:r>
            <a:r>
              <a:rPr lang="en-GB" sz="2000" dirty="0">
                <a:solidFill>
                  <a:schemeClr val="accent4">
                    <a:lumMod val="50000"/>
                  </a:schemeClr>
                </a:solidFill>
                <a:latin typeface="Calibri Light" panose="020F0302020204030204" pitchFamily="34" charset="0"/>
                <a:cs typeface="Calibri Light" panose="020F0302020204030204" pitchFamily="34" charset="0"/>
              </a:rPr>
              <a:t>21 September 2020 – 16 October </a:t>
            </a:r>
            <a:r>
              <a:rPr lang="en-GB" sz="2000" dirty="0" smtClean="0">
                <a:solidFill>
                  <a:schemeClr val="accent4">
                    <a:lumMod val="50000"/>
                  </a:schemeClr>
                </a:solidFill>
                <a:latin typeface="Calibri Light" panose="020F0302020204030204" pitchFamily="34" charset="0"/>
                <a:cs typeface="Calibri Light" panose="020F0302020204030204" pitchFamily="34" charset="0"/>
              </a:rPr>
              <a:t>2020</a:t>
            </a:r>
          </a:p>
          <a:p>
            <a:pPr lvl="1">
              <a:spcAft>
                <a:spcPts val="1200"/>
              </a:spcAft>
            </a:pPr>
            <a:r>
              <a:rPr lang="en-GB" sz="2000" dirty="0" smtClean="0">
                <a:solidFill>
                  <a:schemeClr val="accent4">
                    <a:lumMod val="50000"/>
                  </a:schemeClr>
                </a:solidFill>
                <a:latin typeface="Calibri Light" panose="020F0302020204030204" pitchFamily="34" charset="0"/>
                <a:cs typeface="Calibri Light" panose="020F0302020204030204" pitchFamily="34" charset="0"/>
              </a:rPr>
              <a:t>Block one: </a:t>
            </a:r>
            <a:r>
              <a:rPr lang="en-GB" sz="2000" dirty="0">
                <a:solidFill>
                  <a:schemeClr val="accent4">
                    <a:lumMod val="50000"/>
                  </a:schemeClr>
                </a:solidFill>
                <a:latin typeface="Calibri Light" panose="020F0302020204030204" pitchFamily="34" charset="0"/>
                <a:cs typeface="Calibri Light" panose="020F0302020204030204" pitchFamily="34" charset="0"/>
              </a:rPr>
              <a:t>19 October 2020 – 22 January </a:t>
            </a:r>
            <a:r>
              <a:rPr lang="en-GB" sz="2000" dirty="0" smtClean="0">
                <a:solidFill>
                  <a:schemeClr val="accent4">
                    <a:lumMod val="50000"/>
                  </a:schemeClr>
                </a:solidFill>
                <a:latin typeface="Calibri Light" panose="020F0302020204030204" pitchFamily="34" charset="0"/>
                <a:cs typeface="Calibri Light" panose="020F0302020204030204" pitchFamily="34" charset="0"/>
              </a:rPr>
              <a:t>2021</a:t>
            </a:r>
          </a:p>
          <a:p>
            <a:pPr>
              <a:spcAft>
                <a:spcPts val="120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New Block Zero: structured activities to connect students </a:t>
            </a:r>
            <a:r>
              <a:rPr lang="en-GB" sz="2400" dirty="0" smtClean="0">
                <a:latin typeface="Calibri Light" panose="020F0302020204030204" pitchFamily="34" charset="0"/>
                <a:cs typeface="Calibri Light" panose="020F0302020204030204" pitchFamily="34" charset="0"/>
              </a:rPr>
              <a:t>to </a:t>
            </a:r>
            <a:r>
              <a:rPr lang="en-GB" sz="2400" dirty="0">
                <a:latin typeface="Calibri Light" panose="020F0302020204030204" pitchFamily="34" charset="0"/>
                <a:cs typeface="Calibri Light" panose="020F0302020204030204" pitchFamily="34" charset="0"/>
              </a:rPr>
              <a:t>each other, </a:t>
            </a:r>
            <a:r>
              <a:rPr lang="en-GB" sz="2400" dirty="0" smtClean="0">
                <a:latin typeface="Calibri Light" panose="020F0302020204030204" pitchFamily="34" charset="0"/>
                <a:cs typeface="Calibri Light" panose="020F0302020204030204" pitchFamily="34" charset="0"/>
              </a:rPr>
              <a:t>course </a:t>
            </a:r>
            <a:r>
              <a:rPr lang="en-GB" sz="2400" dirty="0">
                <a:latin typeface="Calibri Light" panose="020F0302020204030204" pitchFamily="34" charset="0"/>
                <a:cs typeface="Calibri Light" panose="020F0302020204030204" pitchFamily="34" charset="0"/>
              </a:rPr>
              <a:t>teams and the wider university in a low risk environment, where they're free to experiment with new technologies, enhance their digital capabilities and build the confidence to succeed whether online or face-to-face</a:t>
            </a:r>
            <a:r>
              <a:rPr lang="en-GB" sz="2400" dirty="0" smtClean="0">
                <a:latin typeface="Calibri Light" panose="020F0302020204030204" pitchFamily="34" charset="0"/>
                <a:cs typeface="Calibri Light" panose="020F0302020204030204" pitchFamily="34" charset="0"/>
              </a:rPr>
              <a:t>.</a:t>
            </a:r>
          </a:p>
          <a:p>
            <a:pPr>
              <a:spcAft>
                <a:spcPts val="120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Centrally-timetabled / unified structure; common activities</a:t>
            </a:r>
          </a:p>
          <a:p>
            <a:pPr>
              <a:spcAft>
                <a:spcPts val="1200"/>
              </a:spcAft>
            </a:pPr>
            <a:r>
              <a:rPr lang="en-GB" sz="2400" dirty="0" smtClean="0">
                <a:solidFill>
                  <a:schemeClr val="accent4">
                    <a:lumMod val="50000"/>
                  </a:schemeClr>
                </a:solidFill>
                <a:latin typeface="Calibri Light" panose="020F0302020204030204" pitchFamily="34" charset="0"/>
                <a:cs typeface="Calibri Light" panose="020F0302020204030204" pitchFamily="34" charset="0"/>
              </a:rPr>
              <a:t>Flexibility for course teams</a:t>
            </a:r>
          </a:p>
        </p:txBody>
      </p:sp>
      <p:sp>
        <p:nvSpPr>
          <p:cNvPr id="2" name="Text Placeholder 1"/>
          <p:cNvSpPr>
            <a:spLocks noGrp="1"/>
          </p:cNvSpPr>
          <p:nvPr>
            <p:ph type="body" sz="quarter" idx="10"/>
          </p:nvPr>
        </p:nvSpPr>
        <p:spPr>
          <a:xfrm>
            <a:off x="900000" y="691200"/>
            <a:ext cx="6696745" cy="651068"/>
          </a:xfrm>
        </p:spPr>
        <p:txBody>
          <a:bodyPr/>
          <a:lstStyle/>
          <a:p>
            <a:r>
              <a:rPr lang="en-GB" sz="3200" dirty="0" smtClean="0">
                <a:latin typeface="Calibri Light" panose="020F0302020204030204" pitchFamily="34" charset="0"/>
                <a:cs typeface="Calibri Light" panose="020F0302020204030204" pitchFamily="34" charset="0"/>
              </a:rPr>
              <a:t>‘Block Zero’</a:t>
            </a:r>
            <a:endParaRPr lang="en-GB"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770665323"/>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4"/>
          <p:cNvSpPr>
            <a:spLocks noGrp="1"/>
          </p:cNvSpPr>
          <p:nvPr>
            <p:ph type="body" sz="quarter" idx="11"/>
          </p:nvPr>
        </p:nvSpPr>
        <p:spPr>
          <a:xfrm>
            <a:off x="893325" y="1700808"/>
            <a:ext cx="8250675" cy="3356973"/>
          </a:xfrm>
        </p:spPr>
        <p:txBody>
          <a:bodyPr anchor="t"/>
          <a:lstStyle/>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Regular ongoing contact with students</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Questionnaires (Students’ Union, academic Departments)</a:t>
            </a:r>
          </a:p>
          <a:p>
            <a:pPr>
              <a:spcAft>
                <a:spcPts val="1200"/>
              </a:spcAft>
            </a:pPr>
            <a:r>
              <a:rPr lang="en-GB" sz="2800" dirty="0" smtClean="0">
                <a:solidFill>
                  <a:schemeClr val="accent4">
                    <a:lumMod val="50000"/>
                  </a:schemeClr>
                </a:solidFill>
                <a:latin typeface="Calibri Light" panose="020F0302020204030204" pitchFamily="34" charset="0"/>
                <a:cs typeface="Calibri Light" panose="020F0302020204030204" pitchFamily="34" charset="0"/>
              </a:rPr>
              <a:t>Student Consultation Panel</a:t>
            </a:r>
            <a:endParaRPr lang="en-GB" sz="2800" dirty="0" smtClean="0">
              <a:solidFill>
                <a:schemeClr val="accent4">
                  <a:lumMod val="50000"/>
                </a:schemeClr>
              </a:solidFill>
              <a:latin typeface="Calibri Light" panose="020F0302020204030204" pitchFamily="34" charset="0"/>
              <a:cs typeface="Calibri Light" panose="020F0302020204030204" pitchFamily="34" charset="0"/>
            </a:endParaRPr>
          </a:p>
        </p:txBody>
      </p:sp>
      <p:sp>
        <p:nvSpPr>
          <p:cNvPr id="2" name="Text Placeholder 1"/>
          <p:cNvSpPr>
            <a:spLocks noGrp="1"/>
          </p:cNvSpPr>
          <p:nvPr>
            <p:ph type="body" sz="quarter" idx="10"/>
          </p:nvPr>
        </p:nvSpPr>
        <p:spPr>
          <a:xfrm>
            <a:off x="900000" y="691200"/>
            <a:ext cx="6696745" cy="651068"/>
          </a:xfrm>
        </p:spPr>
        <p:txBody>
          <a:bodyPr/>
          <a:lstStyle/>
          <a:p>
            <a:r>
              <a:rPr lang="en-GB" sz="3200" dirty="0" smtClean="0">
                <a:latin typeface="Calibri Light" panose="020F0302020204030204" pitchFamily="34" charset="0"/>
                <a:cs typeface="Calibri Light" panose="020F0302020204030204" pitchFamily="34" charset="0"/>
              </a:rPr>
              <a:t>Issue No. 4: student partnership</a:t>
            </a:r>
            <a:endParaRPr lang="en-GB" sz="3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688570081"/>
      </p:ext>
    </p:extLst>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CB9AC73E129149AD0908E5C3197405" ma:contentTypeVersion="13" ma:contentTypeDescription="Create a new document." ma:contentTypeScope="" ma:versionID="f922f4529b0f2936693dc0de1628e8f0">
  <xsd:schema xmlns:xsd="http://www.w3.org/2001/XMLSchema" xmlns:xs="http://www.w3.org/2001/XMLSchema" xmlns:p="http://schemas.microsoft.com/office/2006/metadata/properties" xmlns:ns3="6bf1b40c-51e5-421e-a4b0-75c4ee9d37fe" xmlns:ns4="ea8b90bd-ecf1-4fcb-9505-71dbf9d1b2f2" targetNamespace="http://schemas.microsoft.com/office/2006/metadata/properties" ma:root="true" ma:fieldsID="685f52e97df3b5dd3a481c9175477dc9" ns3:_="" ns4:_="">
    <xsd:import namespace="6bf1b40c-51e5-421e-a4b0-75c4ee9d37fe"/>
    <xsd:import namespace="ea8b90bd-ecf1-4fcb-9505-71dbf9d1b2f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f1b40c-51e5-421e-a4b0-75c4ee9d37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8b90bd-ecf1-4fcb-9505-71dbf9d1b2f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D73FDE-A528-4D3C-861D-210EE8096C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f1b40c-51e5-421e-a4b0-75c4ee9d37fe"/>
    <ds:schemaRef ds:uri="ea8b90bd-ecf1-4fcb-9505-71dbf9d1b2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AA6E53-57E6-4060-9023-1FA8D1A21B9C}">
  <ds:schemaRefs>
    <ds:schemaRef ds:uri="http://schemas.microsoft.com/sharepoint/v3/contenttype/forms"/>
  </ds:schemaRefs>
</ds:datastoreItem>
</file>

<file path=customXml/itemProps3.xml><?xml version="1.0" encoding="utf-8"?>
<ds:datastoreItem xmlns:ds="http://schemas.openxmlformats.org/officeDocument/2006/customXml" ds:itemID="{77046D60-106A-48D2-A99C-30A31DAB01F5}">
  <ds:schemaRefs>
    <ds:schemaRef ds:uri="ea8b90bd-ecf1-4fcb-9505-71dbf9d1b2f2"/>
    <ds:schemaRef ds:uri="http://purl.org/dc/dcmitype/"/>
    <ds:schemaRef ds:uri="http://schemas.microsoft.com/office/infopath/2007/PartnerControls"/>
    <ds:schemaRef ds:uri="http://purl.org/dc/elements/1.1/"/>
    <ds:schemaRef ds:uri="http://schemas.microsoft.com/office/2006/metadata/properties"/>
    <ds:schemaRef ds:uri="6bf1b40c-51e5-421e-a4b0-75c4ee9d37fe"/>
    <ds:schemaRef ds:uri="http://schemas.microsoft.com/office/2006/documentManagement/typ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8694</TotalTime>
  <Words>2082</Words>
  <Application>Microsoft Office PowerPoint</Application>
  <PresentationFormat>On-screen Show (4:3)</PresentationFormat>
  <Paragraphs>123</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ＭＳ Ｐゴシック</vt:lpstr>
      <vt:lpstr>Arial</vt:lpstr>
      <vt:lpstr>Calibri</vt:lpstr>
      <vt:lpstr>Calibri Light</vt:lpstr>
      <vt:lpstr>Courier New</vt:lpstr>
      <vt:lpstr>Georgia</vt:lpstr>
      <vt:lpstr>Tahoma</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Helen King</cp:lastModifiedBy>
  <cp:revision>383</cp:revision>
  <cp:lastPrinted>2020-06-25T09:18:08Z</cp:lastPrinted>
  <dcterms:created xsi:type="dcterms:W3CDTF">2016-04-27T08:32:31Z</dcterms:created>
  <dcterms:modified xsi:type="dcterms:W3CDTF">2020-08-12T12:11:27Z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4b776c7d-4ab6-433d-a612-845477e60a8d</vt:lpwstr>
  </property>
  <property fmtid="{D5CDD505-2E9C-101B-9397-08002B2CF9AE}" pid="3" name="ContentTypeId">
    <vt:lpwstr>0x01010076CB9AC73E129149AD0908E5C3197405</vt:lpwstr>
  </property>
</Properties>
</file>