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1" r:id="rId5"/>
  </p:sldMasterIdLst>
  <p:notesMasterIdLst>
    <p:notesMasterId r:id="rId32"/>
  </p:notesMasterIdLst>
  <p:sldIdLst>
    <p:sldId id="257" r:id="rId6"/>
    <p:sldId id="307" r:id="rId7"/>
    <p:sldId id="258" r:id="rId8"/>
    <p:sldId id="323" r:id="rId9"/>
    <p:sldId id="261" r:id="rId10"/>
    <p:sldId id="274" r:id="rId11"/>
    <p:sldId id="275" r:id="rId12"/>
    <p:sldId id="277" r:id="rId13"/>
    <p:sldId id="282" r:id="rId14"/>
    <p:sldId id="268" r:id="rId15"/>
    <p:sldId id="262" r:id="rId16"/>
    <p:sldId id="287" r:id="rId17"/>
    <p:sldId id="317" r:id="rId18"/>
    <p:sldId id="283" r:id="rId19"/>
    <p:sldId id="280" r:id="rId20"/>
    <p:sldId id="312" r:id="rId21"/>
    <p:sldId id="320" r:id="rId22"/>
    <p:sldId id="319" r:id="rId23"/>
    <p:sldId id="316" r:id="rId24"/>
    <p:sldId id="271" r:id="rId25"/>
    <p:sldId id="315" r:id="rId26"/>
    <p:sldId id="321" r:id="rId27"/>
    <p:sldId id="309" r:id="rId28"/>
    <p:sldId id="296" r:id="rId29"/>
    <p:sldId id="267" r:id="rId30"/>
    <p:sldId id="306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294" y="-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7B33D1-1AB3-49B0-96CE-64C771DAEBBF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E13CA1E-A067-4F2B-89DE-F09125549250}">
      <dgm:prSet phldrT="[Text]" custT="1"/>
      <dgm:spPr/>
      <dgm:t>
        <a:bodyPr/>
        <a:lstStyle/>
        <a:p>
          <a:r>
            <a:rPr lang="en-US" sz="3600" dirty="0"/>
            <a:t>Emergency response phase</a:t>
          </a:r>
        </a:p>
      </dgm:t>
    </dgm:pt>
    <dgm:pt modelId="{0B1B7402-B922-4F55-957F-B980D30E78A2}" type="parTrans" cxnId="{D38A254A-2A12-4E20-9233-228EEDBF5CA9}">
      <dgm:prSet/>
      <dgm:spPr/>
      <dgm:t>
        <a:bodyPr/>
        <a:lstStyle/>
        <a:p>
          <a:endParaRPr lang="en-US"/>
        </a:p>
      </dgm:t>
    </dgm:pt>
    <dgm:pt modelId="{F3A3FEAD-111E-4D65-AD88-70B4EA71331F}" type="sibTrans" cxnId="{D38A254A-2A12-4E20-9233-228EEDBF5CA9}">
      <dgm:prSet/>
      <dgm:spPr/>
      <dgm:t>
        <a:bodyPr/>
        <a:lstStyle/>
        <a:p>
          <a:endParaRPr lang="en-US"/>
        </a:p>
      </dgm:t>
    </dgm:pt>
    <dgm:pt modelId="{DA111539-F2F0-4A81-8C00-BB699DF8B99F}">
      <dgm:prSet phldrT="[Text]" custT="1"/>
      <dgm:spPr/>
      <dgm:t>
        <a:bodyPr/>
        <a:lstStyle/>
        <a:p>
          <a:r>
            <a:rPr lang="en-US" sz="3600" dirty="0"/>
            <a:t>Responsive blended learning </a:t>
          </a:r>
        </a:p>
      </dgm:t>
    </dgm:pt>
    <dgm:pt modelId="{4C9D5D95-5031-4079-824A-BEE086878280}" type="parTrans" cxnId="{4ECA92FF-8C14-47AB-AB37-768BDF10A5EC}">
      <dgm:prSet/>
      <dgm:spPr/>
      <dgm:t>
        <a:bodyPr/>
        <a:lstStyle/>
        <a:p>
          <a:endParaRPr lang="en-US"/>
        </a:p>
      </dgm:t>
    </dgm:pt>
    <dgm:pt modelId="{7B5A256A-9839-4533-A60C-7D4CDBF2D836}" type="sibTrans" cxnId="{4ECA92FF-8C14-47AB-AB37-768BDF10A5EC}">
      <dgm:prSet/>
      <dgm:spPr/>
      <dgm:t>
        <a:bodyPr/>
        <a:lstStyle/>
        <a:p>
          <a:endParaRPr lang="en-US"/>
        </a:p>
      </dgm:t>
    </dgm:pt>
    <dgm:pt modelId="{00AE77E8-6E22-473C-BCE9-F3A3DFFD87DB}">
      <dgm:prSet phldrT="[Text]" custT="1"/>
      <dgm:spPr/>
      <dgm:t>
        <a:bodyPr/>
        <a:lstStyle/>
        <a:p>
          <a:r>
            <a:rPr lang="en-US" sz="3600" dirty="0"/>
            <a:t>Our digital education future</a:t>
          </a:r>
        </a:p>
      </dgm:t>
    </dgm:pt>
    <dgm:pt modelId="{2AB6350B-A6F6-40EE-A85A-19D50EB17B7B}" type="parTrans" cxnId="{471F1379-45E0-4AD5-BBB4-CF91EA71C23F}">
      <dgm:prSet/>
      <dgm:spPr/>
      <dgm:t>
        <a:bodyPr/>
        <a:lstStyle/>
        <a:p>
          <a:endParaRPr lang="en-US"/>
        </a:p>
      </dgm:t>
    </dgm:pt>
    <dgm:pt modelId="{BAA6E56B-FBF2-45CA-A69A-FA513CE07EFD}" type="sibTrans" cxnId="{471F1379-45E0-4AD5-BBB4-CF91EA71C23F}">
      <dgm:prSet/>
      <dgm:spPr/>
      <dgm:t>
        <a:bodyPr/>
        <a:lstStyle/>
        <a:p>
          <a:endParaRPr lang="en-US"/>
        </a:p>
      </dgm:t>
    </dgm:pt>
    <dgm:pt modelId="{1DB74DD6-DDF9-4523-AFA1-22180C67BBA5}" type="pres">
      <dgm:prSet presAssocID="{197B33D1-1AB3-49B0-96CE-64C771DAEBBF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474FEF14-E69D-4560-85D4-FEEF5CBA53FE}" type="pres">
      <dgm:prSet presAssocID="{FE13CA1E-A067-4F2B-89DE-F09125549250}" presName="composite" presStyleCnt="0"/>
      <dgm:spPr/>
    </dgm:pt>
    <dgm:pt modelId="{BC479EC9-F52C-4050-8B20-2C965B7943CC}" type="pres">
      <dgm:prSet presAssocID="{FE13CA1E-A067-4F2B-89DE-F09125549250}" presName="LShape" presStyleLbl="alignNode1" presStyleIdx="0" presStyleCnt="5"/>
      <dgm:spPr/>
    </dgm:pt>
    <dgm:pt modelId="{85DBE792-E7DE-4895-B87B-EC2A58762542}" type="pres">
      <dgm:prSet presAssocID="{FE13CA1E-A067-4F2B-89DE-F09125549250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EFD4F0-B6B8-4498-85BD-C6DC17D52AF0}" type="pres">
      <dgm:prSet presAssocID="{FE13CA1E-A067-4F2B-89DE-F09125549250}" presName="Triangle" presStyleLbl="alignNode1" presStyleIdx="1" presStyleCnt="5"/>
      <dgm:spPr/>
    </dgm:pt>
    <dgm:pt modelId="{1F0B11E6-1764-426E-AD1B-D52C8D4FBF01}" type="pres">
      <dgm:prSet presAssocID="{F3A3FEAD-111E-4D65-AD88-70B4EA71331F}" presName="sibTrans" presStyleCnt="0"/>
      <dgm:spPr/>
    </dgm:pt>
    <dgm:pt modelId="{571A41D0-3C44-40EB-BF1A-4D8BB32D5EAA}" type="pres">
      <dgm:prSet presAssocID="{F3A3FEAD-111E-4D65-AD88-70B4EA71331F}" presName="space" presStyleCnt="0"/>
      <dgm:spPr/>
    </dgm:pt>
    <dgm:pt modelId="{77747251-26CD-4CCD-95AC-D04AEA5BFAC2}" type="pres">
      <dgm:prSet presAssocID="{DA111539-F2F0-4A81-8C00-BB699DF8B99F}" presName="composite" presStyleCnt="0"/>
      <dgm:spPr/>
    </dgm:pt>
    <dgm:pt modelId="{4517EB71-D4E3-4A64-AE4C-49C31016F1A8}" type="pres">
      <dgm:prSet presAssocID="{DA111539-F2F0-4A81-8C00-BB699DF8B99F}" presName="LShape" presStyleLbl="alignNode1" presStyleIdx="2" presStyleCnt="5"/>
      <dgm:spPr/>
    </dgm:pt>
    <dgm:pt modelId="{116A5733-0BC8-4CD8-9DE0-6FAC4E18C63A}" type="pres">
      <dgm:prSet presAssocID="{DA111539-F2F0-4A81-8C00-BB699DF8B99F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C602FC-D204-45AD-977A-61F1C7D0A455}" type="pres">
      <dgm:prSet presAssocID="{DA111539-F2F0-4A81-8C00-BB699DF8B99F}" presName="Triangle" presStyleLbl="alignNode1" presStyleIdx="3" presStyleCnt="5"/>
      <dgm:spPr/>
    </dgm:pt>
    <dgm:pt modelId="{BD66023D-FFBF-45F1-8EC1-14D67A31DB75}" type="pres">
      <dgm:prSet presAssocID="{7B5A256A-9839-4533-A60C-7D4CDBF2D836}" presName="sibTrans" presStyleCnt="0"/>
      <dgm:spPr/>
    </dgm:pt>
    <dgm:pt modelId="{7F78B1A5-9ED0-46E6-BDAF-13428B673E47}" type="pres">
      <dgm:prSet presAssocID="{7B5A256A-9839-4533-A60C-7D4CDBF2D836}" presName="space" presStyleCnt="0"/>
      <dgm:spPr/>
    </dgm:pt>
    <dgm:pt modelId="{BCCD9ADF-7EFD-43FB-98F2-FFCF0CFE08E3}" type="pres">
      <dgm:prSet presAssocID="{00AE77E8-6E22-473C-BCE9-F3A3DFFD87DB}" presName="composite" presStyleCnt="0"/>
      <dgm:spPr/>
    </dgm:pt>
    <dgm:pt modelId="{AFD3C8C6-F184-4E59-9D3A-2BA91281B541}" type="pres">
      <dgm:prSet presAssocID="{00AE77E8-6E22-473C-BCE9-F3A3DFFD87DB}" presName="LShape" presStyleLbl="alignNode1" presStyleIdx="4" presStyleCnt="5"/>
      <dgm:spPr/>
    </dgm:pt>
    <dgm:pt modelId="{F1B6D8DE-F47C-4FA3-911E-563762BF1E15}" type="pres">
      <dgm:prSet presAssocID="{00AE77E8-6E22-473C-BCE9-F3A3DFFD87DB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9E30141-009B-4E8E-A39B-E705DF7A7660}" type="presOf" srcId="{197B33D1-1AB3-49B0-96CE-64C771DAEBBF}" destId="{1DB74DD6-DDF9-4523-AFA1-22180C67BBA5}" srcOrd="0" destOrd="0" presId="urn:microsoft.com/office/officeart/2009/3/layout/StepUpProcess"/>
    <dgm:cxn modelId="{4ECA92FF-8C14-47AB-AB37-768BDF10A5EC}" srcId="{197B33D1-1AB3-49B0-96CE-64C771DAEBBF}" destId="{DA111539-F2F0-4A81-8C00-BB699DF8B99F}" srcOrd="1" destOrd="0" parTransId="{4C9D5D95-5031-4079-824A-BEE086878280}" sibTransId="{7B5A256A-9839-4533-A60C-7D4CDBF2D836}"/>
    <dgm:cxn modelId="{D38A254A-2A12-4E20-9233-228EEDBF5CA9}" srcId="{197B33D1-1AB3-49B0-96CE-64C771DAEBBF}" destId="{FE13CA1E-A067-4F2B-89DE-F09125549250}" srcOrd="0" destOrd="0" parTransId="{0B1B7402-B922-4F55-957F-B980D30E78A2}" sibTransId="{F3A3FEAD-111E-4D65-AD88-70B4EA71331F}"/>
    <dgm:cxn modelId="{471F1379-45E0-4AD5-BBB4-CF91EA71C23F}" srcId="{197B33D1-1AB3-49B0-96CE-64C771DAEBBF}" destId="{00AE77E8-6E22-473C-BCE9-F3A3DFFD87DB}" srcOrd="2" destOrd="0" parTransId="{2AB6350B-A6F6-40EE-A85A-19D50EB17B7B}" sibTransId="{BAA6E56B-FBF2-45CA-A69A-FA513CE07EFD}"/>
    <dgm:cxn modelId="{130C8284-4955-4FD2-A1E8-DA5057636F1D}" type="presOf" srcId="{FE13CA1E-A067-4F2B-89DE-F09125549250}" destId="{85DBE792-E7DE-4895-B87B-EC2A58762542}" srcOrd="0" destOrd="0" presId="urn:microsoft.com/office/officeart/2009/3/layout/StepUpProcess"/>
    <dgm:cxn modelId="{1D30085A-AC9E-495B-B466-B625AC9B0AD3}" type="presOf" srcId="{00AE77E8-6E22-473C-BCE9-F3A3DFFD87DB}" destId="{F1B6D8DE-F47C-4FA3-911E-563762BF1E15}" srcOrd="0" destOrd="0" presId="urn:microsoft.com/office/officeart/2009/3/layout/StepUpProcess"/>
    <dgm:cxn modelId="{7DABD1FE-DF55-48B2-86C7-7A4B3DA87817}" type="presOf" srcId="{DA111539-F2F0-4A81-8C00-BB699DF8B99F}" destId="{116A5733-0BC8-4CD8-9DE0-6FAC4E18C63A}" srcOrd="0" destOrd="0" presId="urn:microsoft.com/office/officeart/2009/3/layout/StepUpProcess"/>
    <dgm:cxn modelId="{DB5E87E0-867C-49EC-8E32-0D11F62C2027}" type="presParOf" srcId="{1DB74DD6-DDF9-4523-AFA1-22180C67BBA5}" destId="{474FEF14-E69D-4560-85D4-FEEF5CBA53FE}" srcOrd="0" destOrd="0" presId="urn:microsoft.com/office/officeart/2009/3/layout/StepUpProcess"/>
    <dgm:cxn modelId="{7192BDE1-1385-4648-9F31-A2A03208C58B}" type="presParOf" srcId="{474FEF14-E69D-4560-85D4-FEEF5CBA53FE}" destId="{BC479EC9-F52C-4050-8B20-2C965B7943CC}" srcOrd="0" destOrd="0" presId="urn:microsoft.com/office/officeart/2009/3/layout/StepUpProcess"/>
    <dgm:cxn modelId="{F8C96F4C-2ECA-4567-BFAF-260B9BA6FBFC}" type="presParOf" srcId="{474FEF14-E69D-4560-85D4-FEEF5CBA53FE}" destId="{85DBE792-E7DE-4895-B87B-EC2A58762542}" srcOrd="1" destOrd="0" presId="urn:microsoft.com/office/officeart/2009/3/layout/StepUpProcess"/>
    <dgm:cxn modelId="{99939464-C980-4D07-B28E-701C5238DD58}" type="presParOf" srcId="{474FEF14-E69D-4560-85D4-FEEF5CBA53FE}" destId="{5AEFD4F0-B6B8-4498-85BD-C6DC17D52AF0}" srcOrd="2" destOrd="0" presId="urn:microsoft.com/office/officeart/2009/3/layout/StepUpProcess"/>
    <dgm:cxn modelId="{7B73C4CD-6380-43F1-B4AB-57FB06212ACE}" type="presParOf" srcId="{1DB74DD6-DDF9-4523-AFA1-22180C67BBA5}" destId="{1F0B11E6-1764-426E-AD1B-D52C8D4FBF01}" srcOrd="1" destOrd="0" presId="urn:microsoft.com/office/officeart/2009/3/layout/StepUpProcess"/>
    <dgm:cxn modelId="{4AACA364-FF35-46A7-9FE8-FFA1A2547808}" type="presParOf" srcId="{1F0B11E6-1764-426E-AD1B-D52C8D4FBF01}" destId="{571A41D0-3C44-40EB-BF1A-4D8BB32D5EAA}" srcOrd="0" destOrd="0" presId="urn:microsoft.com/office/officeart/2009/3/layout/StepUpProcess"/>
    <dgm:cxn modelId="{05523935-BB21-4CAE-90A5-22CC38049037}" type="presParOf" srcId="{1DB74DD6-DDF9-4523-AFA1-22180C67BBA5}" destId="{77747251-26CD-4CCD-95AC-D04AEA5BFAC2}" srcOrd="2" destOrd="0" presId="urn:microsoft.com/office/officeart/2009/3/layout/StepUpProcess"/>
    <dgm:cxn modelId="{BB82546C-8D0C-4311-8EEC-AC80F8CF2742}" type="presParOf" srcId="{77747251-26CD-4CCD-95AC-D04AEA5BFAC2}" destId="{4517EB71-D4E3-4A64-AE4C-49C31016F1A8}" srcOrd="0" destOrd="0" presId="urn:microsoft.com/office/officeart/2009/3/layout/StepUpProcess"/>
    <dgm:cxn modelId="{713DA091-4113-409A-A4B1-53ED34F9ACDF}" type="presParOf" srcId="{77747251-26CD-4CCD-95AC-D04AEA5BFAC2}" destId="{116A5733-0BC8-4CD8-9DE0-6FAC4E18C63A}" srcOrd="1" destOrd="0" presId="urn:microsoft.com/office/officeart/2009/3/layout/StepUpProcess"/>
    <dgm:cxn modelId="{B18D3258-E87B-418C-BC6C-C4B2CF601CA4}" type="presParOf" srcId="{77747251-26CD-4CCD-95AC-D04AEA5BFAC2}" destId="{FAC602FC-D204-45AD-977A-61F1C7D0A455}" srcOrd="2" destOrd="0" presId="urn:microsoft.com/office/officeart/2009/3/layout/StepUpProcess"/>
    <dgm:cxn modelId="{48DD28F2-F620-41FE-9271-FC40FDB096A0}" type="presParOf" srcId="{1DB74DD6-DDF9-4523-AFA1-22180C67BBA5}" destId="{BD66023D-FFBF-45F1-8EC1-14D67A31DB75}" srcOrd="3" destOrd="0" presId="urn:microsoft.com/office/officeart/2009/3/layout/StepUpProcess"/>
    <dgm:cxn modelId="{45F6D9DC-8878-46EE-AD21-1E4BBCFCC92A}" type="presParOf" srcId="{BD66023D-FFBF-45F1-8EC1-14D67A31DB75}" destId="{7F78B1A5-9ED0-46E6-BDAF-13428B673E47}" srcOrd="0" destOrd="0" presId="urn:microsoft.com/office/officeart/2009/3/layout/StepUpProcess"/>
    <dgm:cxn modelId="{4CF1FF74-A2F4-4262-9221-F4A99CA775C9}" type="presParOf" srcId="{1DB74DD6-DDF9-4523-AFA1-22180C67BBA5}" destId="{BCCD9ADF-7EFD-43FB-98F2-FFCF0CFE08E3}" srcOrd="4" destOrd="0" presId="urn:microsoft.com/office/officeart/2009/3/layout/StepUpProcess"/>
    <dgm:cxn modelId="{8F262388-426B-4602-A4B3-CBB84C36878A}" type="presParOf" srcId="{BCCD9ADF-7EFD-43FB-98F2-FFCF0CFE08E3}" destId="{AFD3C8C6-F184-4E59-9D3A-2BA91281B541}" srcOrd="0" destOrd="0" presId="urn:microsoft.com/office/officeart/2009/3/layout/StepUpProcess"/>
    <dgm:cxn modelId="{72CAD225-B690-44E0-BD6B-CDDDD57332F5}" type="presParOf" srcId="{BCCD9ADF-7EFD-43FB-98F2-FFCF0CFE08E3}" destId="{F1B6D8DE-F47C-4FA3-911E-563762BF1E15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479EC9-F52C-4050-8B20-2C965B7943CC}">
      <dsp:nvSpPr>
        <dsp:cNvPr id="0" name=""/>
        <dsp:cNvSpPr/>
      </dsp:nvSpPr>
      <dsp:spPr>
        <a:xfrm rot="5400000">
          <a:off x="664276" y="1209182"/>
          <a:ext cx="1984973" cy="3302952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DBE792-E7DE-4895-B87B-EC2A58762542}">
      <dsp:nvSpPr>
        <dsp:cNvPr id="0" name=""/>
        <dsp:cNvSpPr/>
      </dsp:nvSpPr>
      <dsp:spPr>
        <a:xfrm>
          <a:off x="332934" y="2196053"/>
          <a:ext cx="2981923" cy="2613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/>
            <a:t>Emergency response phase</a:t>
          </a:r>
        </a:p>
      </dsp:txBody>
      <dsp:txXfrm>
        <a:off x="332934" y="2196053"/>
        <a:ext cx="2981923" cy="2613830"/>
      </dsp:txXfrm>
    </dsp:sp>
    <dsp:sp modelId="{5AEFD4F0-B6B8-4498-85BD-C6DC17D52AF0}">
      <dsp:nvSpPr>
        <dsp:cNvPr id="0" name=""/>
        <dsp:cNvSpPr/>
      </dsp:nvSpPr>
      <dsp:spPr>
        <a:xfrm>
          <a:off x="2752231" y="966015"/>
          <a:ext cx="562627" cy="562627"/>
        </a:xfrm>
        <a:prstGeom prst="triangle">
          <a:avLst>
            <a:gd name="adj" fmla="val 100000"/>
          </a:avLst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12700" cap="flat" cmpd="sng" algn="ctr">
          <a:solidFill>
            <a:schemeClr val="accent5">
              <a:hueOff val="-1838336"/>
              <a:satOff val="-2557"/>
              <a:lumOff val="-98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17EB71-D4E3-4A64-AE4C-49C31016F1A8}">
      <dsp:nvSpPr>
        <dsp:cNvPr id="0" name=""/>
        <dsp:cNvSpPr/>
      </dsp:nvSpPr>
      <dsp:spPr>
        <a:xfrm rot="5400000">
          <a:off x="4314733" y="305873"/>
          <a:ext cx="1984973" cy="3302952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6A5733-0BC8-4CD8-9DE0-6FAC4E18C63A}">
      <dsp:nvSpPr>
        <dsp:cNvPr id="0" name=""/>
        <dsp:cNvSpPr/>
      </dsp:nvSpPr>
      <dsp:spPr>
        <a:xfrm>
          <a:off x="3983391" y="1292744"/>
          <a:ext cx="2981923" cy="2613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/>
            <a:t>Responsive blended learning </a:t>
          </a:r>
        </a:p>
      </dsp:txBody>
      <dsp:txXfrm>
        <a:off x="3983391" y="1292744"/>
        <a:ext cx="2981923" cy="2613830"/>
      </dsp:txXfrm>
    </dsp:sp>
    <dsp:sp modelId="{FAC602FC-D204-45AD-977A-61F1C7D0A455}">
      <dsp:nvSpPr>
        <dsp:cNvPr id="0" name=""/>
        <dsp:cNvSpPr/>
      </dsp:nvSpPr>
      <dsp:spPr>
        <a:xfrm>
          <a:off x="6402688" y="62706"/>
          <a:ext cx="562627" cy="562627"/>
        </a:xfrm>
        <a:prstGeom prst="triangle">
          <a:avLst>
            <a:gd name="adj" fmla="val 100000"/>
          </a:avLst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12700" cap="flat" cmpd="sng" algn="ctr">
          <a:solidFill>
            <a:schemeClr val="accent5">
              <a:hueOff val="-5515009"/>
              <a:satOff val="-7671"/>
              <a:lumOff val="-294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D3C8C6-F184-4E59-9D3A-2BA91281B541}">
      <dsp:nvSpPr>
        <dsp:cNvPr id="0" name=""/>
        <dsp:cNvSpPr/>
      </dsp:nvSpPr>
      <dsp:spPr>
        <a:xfrm rot="5400000">
          <a:off x="7965190" y="-597435"/>
          <a:ext cx="1984973" cy="3302952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B6D8DE-F47C-4FA3-911E-563762BF1E15}">
      <dsp:nvSpPr>
        <dsp:cNvPr id="0" name=""/>
        <dsp:cNvSpPr/>
      </dsp:nvSpPr>
      <dsp:spPr>
        <a:xfrm>
          <a:off x="7633849" y="389435"/>
          <a:ext cx="2981923" cy="2613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/>
            <a:t>Our digital education future</a:t>
          </a:r>
        </a:p>
      </dsp:txBody>
      <dsp:txXfrm>
        <a:off x="7633849" y="389435"/>
        <a:ext cx="2981923" cy="26138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174D99-F16F-4520-B9C5-27399AFE5411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71458-6008-4C61-984F-8812BA59134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332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443D48-92D8-4A07-8992-E5D18CE2E8E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8970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3D48-92D8-4A07-8992-E5D18CE2E8EC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4305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3D48-92D8-4A07-8992-E5D18CE2E8EC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45110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3D48-92D8-4A07-8992-E5D18CE2E8EC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48731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Beyond transmission – care,</a:t>
            </a:r>
            <a:r>
              <a:rPr lang="en-GB" baseline="0" dirty="0" smtClean="0"/>
              <a:t> support, wellbeing, pacing study, supporting question and active engagement.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3D48-92D8-4A07-8992-E5D18CE2E8EC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10434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1F4291-BBAC-4846-BE46-6E9ED45B955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70510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1F4291-BBAC-4846-BE46-6E9ED45B955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63224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1F4291-BBAC-4846-BE46-6E9ED45B955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05372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1F4291-BBAC-4846-BE46-6E9ED45B955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58998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1F4291-BBAC-4846-BE46-6E9ED45B955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37884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Beyond transmission – care,</a:t>
            </a:r>
            <a:r>
              <a:rPr lang="en-GB" baseline="0" dirty="0" smtClean="0"/>
              <a:t> support, wellbeing, pacing study, supporting question and active engagement.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3D48-92D8-4A07-8992-E5D18CE2E8EC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37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443D48-92D8-4A07-8992-E5D18CE2E8E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43187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Beyond transmission – care,</a:t>
            </a:r>
            <a:r>
              <a:rPr lang="en-GB" baseline="0" dirty="0" smtClean="0"/>
              <a:t> support, wellbeing, pacing study, supporting question and active engagement.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3D48-92D8-4A07-8992-E5D18CE2E8EC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59111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3D48-92D8-4A07-8992-E5D18CE2E8EC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3996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443D48-92D8-4A07-8992-E5D18CE2E8E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86480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443D48-92D8-4A07-8992-E5D18CE2E8E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0945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1F4291-BBAC-4846-BE46-6E9ED45B955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7742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1F4291-BBAC-4846-BE46-6E9ED45B955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7118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1F4291-BBAC-4846-BE46-6E9ED45B955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4879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3D48-92D8-4A07-8992-E5D18CE2E8EC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49302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43D48-92D8-4A07-8992-E5D18CE2E8EC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19765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1F4291-BBAC-4846-BE46-6E9ED45B955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45549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1F4291-BBAC-4846-BE46-6E9ED45B955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088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6C83E-51B7-44CF-834C-1EC690B03902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08F4-D916-409C-ABF7-4DE0D22975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00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6C83E-51B7-44CF-834C-1EC690B03902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08F4-D916-409C-ABF7-4DE0D22975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764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6C83E-51B7-44CF-834C-1EC690B03902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08F4-D916-409C-ABF7-4DE0D22975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8443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4304665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5"/>
            <a:ext cx="9912355" cy="3299779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5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98580C-A2B1-4DF7-B7CC-7F5D79253B6F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04/08/2020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F65275-CBBC-4CFF-87AB-D079838616B0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00655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5900FAF-F6DF-4356-A732-99769EF73604}"/>
              </a:ext>
            </a:extLst>
          </p:cNvPr>
          <p:cNvSpPr/>
          <p:nvPr userDrawn="1"/>
        </p:nvSpPr>
        <p:spPr>
          <a:xfrm>
            <a:off x="0" y="-114890"/>
            <a:ext cx="12192000" cy="6972889"/>
          </a:xfrm>
          <a:prstGeom prst="rect">
            <a:avLst/>
          </a:prstGeom>
          <a:solidFill>
            <a:srgbClr val="003D6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E4E63A-11CD-4A4D-AD3F-EF45269424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293601-7AB1-4446-A38D-7C2B208C52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11839-7545-41D2-823A-8E2F1BD99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9056-C123-4926-B631-E3E06B4C21C7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98B13E-3A10-4E0D-B50E-A11CDEAB9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B6B294-FE9B-4F3E-BAD4-D0A93D737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59642-867B-4429-9B97-8AD852F660EF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DFEF679-C995-4634-B205-EE4F0A9DE2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06" y="322540"/>
            <a:ext cx="3535053" cy="8830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1B9D986-D7FF-4424-A27F-E0DE053468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245" y="1302026"/>
            <a:ext cx="4934641" cy="5143500"/>
          </a:xfrm>
          <a:prstGeom prst="rect">
            <a:avLst/>
          </a:prstGeom>
        </p:spPr>
      </p:pic>
      <p:pic>
        <p:nvPicPr>
          <p:cNvPr id="18" name="Picture 17" descr="A close up of a sign&#10;&#10;Description automatically generated">
            <a:extLst>
              <a:ext uri="{FF2B5EF4-FFF2-40B4-BE49-F238E27FC236}">
                <a16:creationId xmlns:a16="http://schemas.microsoft.com/office/drawing/2014/main" id="{22F05043-6768-45E1-8C88-85E50F6E19F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895293"/>
            <a:ext cx="1524000" cy="96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6386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BE8DCD1-1800-4650-8C7A-000A129E1D53}"/>
              </a:ext>
            </a:extLst>
          </p:cNvPr>
          <p:cNvSpPr/>
          <p:nvPr userDrawn="1"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rgbClr val="003D6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369629-1410-4287-9E9B-484833662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365125"/>
            <a:ext cx="7315200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36879C-EC7A-4459-8578-3E96710D9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8488"/>
            <a:ext cx="10515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rgbClr val="D19000"/>
                </a:solidFill>
              </a:defRPr>
            </a:lvl2pPr>
            <a:lvl3pPr>
              <a:defRPr>
                <a:solidFill>
                  <a:srgbClr val="D19000"/>
                </a:solidFill>
              </a:defRPr>
            </a:lvl3pPr>
            <a:lvl4pPr>
              <a:defRPr>
                <a:solidFill>
                  <a:srgbClr val="D19000"/>
                </a:solidFill>
              </a:defRPr>
            </a:lvl4pPr>
            <a:lvl5pPr>
              <a:defRPr>
                <a:solidFill>
                  <a:srgbClr val="D1900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91600E-45D7-4158-898C-126D7E80A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9056-C123-4926-B631-E3E06B4C21C7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4E71B5-A145-4B2F-8330-23B9B3FDA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CA51CB-4908-42B5-969C-0CA0FEA7C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59642-867B-4429-9B97-8AD852F660EF}" type="slidenum">
              <a:rPr lang="en-GB" smtClean="0"/>
              <a:t>‹#›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DEB64E3-BE01-4F83-99ED-3AB4FB4BC5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06" y="322540"/>
            <a:ext cx="3535053" cy="8830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338C6C-AF54-4F03-A689-29AE6749EDD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359" y="1027906"/>
            <a:ext cx="4934641" cy="5143500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FD3E35F2-F1D6-4A65-B475-78E57C397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895293"/>
            <a:ext cx="1524000" cy="96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88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69629-1410-4287-9E9B-484833662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</p:spPr>
        <p:txBody>
          <a:bodyPr/>
          <a:lstStyle>
            <a:lvl1pPr>
              <a:defRPr>
                <a:solidFill>
                  <a:srgbClr val="003C7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36879C-EC7A-4459-8578-3E96710D9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8488"/>
            <a:ext cx="10515600" cy="4351338"/>
          </a:xfrm>
        </p:spPr>
        <p:txBody>
          <a:bodyPr/>
          <a:lstStyle>
            <a:lvl1pPr>
              <a:defRPr>
                <a:solidFill>
                  <a:srgbClr val="003C71"/>
                </a:solidFill>
              </a:defRPr>
            </a:lvl1pPr>
            <a:lvl2pPr>
              <a:defRPr>
                <a:solidFill>
                  <a:srgbClr val="333F48"/>
                </a:solidFill>
              </a:defRPr>
            </a:lvl2pPr>
            <a:lvl3pPr>
              <a:defRPr sz="2400">
                <a:solidFill>
                  <a:srgbClr val="333F48"/>
                </a:solidFill>
              </a:defRPr>
            </a:lvl3pPr>
            <a:lvl4pPr>
              <a:defRPr>
                <a:solidFill>
                  <a:srgbClr val="333F48"/>
                </a:solidFill>
              </a:defRPr>
            </a:lvl4pPr>
            <a:lvl5pPr>
              <a:defRPr>
                <a:solidFill>
                  <a:srgbClr val="333F4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91600E-45D7-4158-898C-126D7E80A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9056-C123-4926-B631-E3E06B4C21C7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4E71B5-A145-4B2F-8330-23B9B3FDA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CA51CB-4908-42B5-969C-0CA0FEA7C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59642-867B-4429-9B97-8AD852F660EF}" type="slidenum">
              <a:rPr lang="en-GB" smtClean="0"/>
              <a:t>‹#›</a:t>
            </a:fld>
            <a:endParaRPr lang="en-GB"/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07B6FB30-A683-4724-8CCE-124CB3AC3D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895293"/>
            <a:ext cx="1524000" cy="96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8809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69629-1410-4287-9E9B-484833662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</p:spPr>
        <p:txBody>
          <a:bodyPr/>
          <a:lstStyle>
            <a:lvl1pPr>
              <a:defRPr>
                <a:solidFill>
                  <a:srgbClr val="003C7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36879C-EC7A-4459-8578-3E96710D9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8488"/>
            <a:ext cx="10515600" cy="4351338"/>
          </a:xfrm>
        </p:spPr>
        <p:txBody>
          <a:bodyPr/>
          <a:lstStyle>
            <a:lvl1pPr>
              <a:defRPr>
                <a:solidFill>
                  <a:srgbClr val="003C71"/>
                </a:solidFill>
              </a:defRPr>
            </a:lvl1pPr>
            <a:lvl2pPr>
              <a:defRPr>
                <a:solidFill>
                  <a:srgbClr val="333F48"/>
                </a:solidFill>
              </a:defRPr>
            </a:lvl2pPr>
            <a:lvl3pPr>
              <a:defRPr sz="2400">
                <a:solidFill>
                  <a:srgbClr val="333F48"/>
                </a:solidFill>
              </a:defRPr>
            </a:lvl3pPr>
            <a:lvl4pPr>
              <a:defRPr>
                <a:solidFill>
                  <a:srgbClr val="333F48"/>
                </a:solidFill>
              </a:defRPr>
            </a:lvl4pPr>
            <a:lvl5pPr>
              <a:defRPr>
                <a:solidFill>
                  <a:srgbClr val="333F4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91600E-45D7-4158-898C-126D7E80A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9056-C123-4926-B631-E3E06B4C21C7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4E71B5-A145-4B2F-8330-23B9B3FDA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CA51CB-4908-42B5-969C-0CA0FEA7C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59642-867B-4429-9B97-8AD852F660EF}" type="slidenum">
              <a:rPr lang="en-GB" smtClean="0"/>
              <a:t>‹#›</a:t>
            </a:fld>
            <a:endParaRPr lang="en-GB"/>
          </a:p>
        </p:txBody>
      </p:sp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B05AC931-FDF4-4956-BB5E-B1EE41D097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895293"/>
            <a:ext cx="1524000" cy="96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00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3EA0DEE-5724-40A8-A89A-E29EEC549A28}"/>
              </a:ext>
            </a:extLst>
          </p:cNvPr>
          <p:cNvSpPr/>
          <p:nvPr userDrawn="1"/>
        </p:nvSpPr>
        <p:spPr>
          <a:xfrm>
            <a:off x="-12699" y="8938"/>
            <a:ext cx="12204699" cy="6849061"/>
          </a:xfrm>
          <a:prstGeom prst="rect">
            <a:avLst/>
          </a:prstGeom>
          <a:solidFill>
            <a:srgbClr val="003D6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70F03D-0BCB-425C-A672-1B72277FC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BAE7E1-67CC-4A61-B9D3-076BF765A1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CF9F3D-C8DF-4E7B-A4C5-48E5BC45D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9056-C123-4926-B631-E3E06B4C21C7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B1E3F1-D502-498D-AF3A-494D0AA4F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5E0F41-10C8-48EA-B25A-37CA697E8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59642-867B-4429-9B97-8AD852F660EF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116C2B-E67E-4BF0-AC5F-085AABB363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358" y="1395412"/>
            <a:ext cx="4934641" cy="5143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E759872-B19C-4CA1-BC1C-079D7722A6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06" y="322540"/>
            <a:ext cx="3535053" cy="883015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1D982933-F3DB-4E8D-8B71-50B232280B5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895293"/>
            <a:ext cx="1524000" cy="96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4593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95E4E-9FC8-4A91-AC03-F53E6884E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2BE72-CAD3-4152-8514-24D7F74767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915F1F-78F8-45E0-8E60-094C7756C2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AA1887-B15C-4BEF-949D-3219EF0E8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9056-C123-4926-B631-E3E06B4C21C7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3DCD4-AB76-481A-85D4-8C6E645B5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4F9E8D-F532-4544-9AFA-F0808AB93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59642-867B-4429-9B97-8AD852F660EF}" type="slidenum">
              <a:rPr lang="en-GB" smtClean="0"/>
              <a:t>‹#›</a:t>
            </a:fld>
            <a:endParaRPr lang="en-GB"/>
          </a:p>
        </p:txBody>
      </p:sp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364B611D-FC34-4791-B1A9-B26D731098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895293"/>
            <a:ext cx="1524000" cy="96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9790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F30B6-164E-4D56-B955-FA26C650C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B12994-0CAF-414E-B644-696BD7007C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8A2B55-DE06-4B77-BB14-028153F34E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256896-264B-4C10-A4CF-F3EA86269E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1575AA-8EC4-4E7D-B633-538556D439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49E7F0-F345-42EC-8161-415180C6D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9056-C123-4926-B631-E3E06B4C21C7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002898-3D7E-467E-B470-615D129EB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98F4EF-C754-4E09-A70D-5C4651EAB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59642-867B-4429-9B97-8AD852F660EF}" type="slidenum">
              <a:rPr lang="en-GB" smtClean="0"/>
              <a:t>‹#›</a:t>
            </a:fld>
            <a:endParaRPr lang="en-GB"/>
          </a:p>
        </p:txBody>
      </p:sp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6F333460-8EB2-4E75-A2A5-D96A70195C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895293"/>
            <a:ext cx="1524000" cy="96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69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6C83E-51B7-44CF-834C-1EC690B03902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08F4-D916-409C-ABF7-4DE0D22975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56810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4C3B5-A3CB-44C7-84FD-B168EF2DC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3C7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A462D1-F3C3-40EC-9D67-57210B31F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9056-C123-4926-B631-E3E06B4C21C7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B63F98-BC93-4210-8EBC-5B4A89640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F3068C-A54F-4839-B4B4-8D1A1560D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59642-867B-4429-9B97-8AD852F660EF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B81E64D3-C1C1-4099-B0BC-D60102AFA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895293"/>
            <a:ext cx="1524000" cy="96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401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DA06EE-5653-4CB9-B96F-571060A8B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9056-C123-4926-B631-E3E06B4C21C7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800CD9-2E68-495D-84F6-B89EE3394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3449-97A9-42DF-B69E-FA01FA65C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59642-867B-4429-9B97-8AD852F660EF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CCD31919-5D6D-4D0D-9C00-923F1E3240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895293"/>
            <a:ext cx="1524000" cy="96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1200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07F9B-0AAE-4E22-BB3F-E52050F7A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B6997E-2044-4B51-B229-F8EC39300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71CDE9-0128-4E16-A3D0-105BD2FA0B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B11891-F09B-470A-8DA5-00B28A30F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9056-C123-4926-B631-E3E06B4C21C7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72CA77-9AB4-44ED-AE0C-1107A38CC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789EDD-5FB8-4C1F-B30E-6DC762B33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59642-867B-4429-9B97-8AD852F660EF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1B04EE99-EB3B-4F30-B597-5021F27338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895293"/>
            <a:ext cx="1524000" cy="96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2152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7807D-A4B8-4B0A-B71A-50801070C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83E263-E83B-440A-BC64-C5325EA251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4C4FBF-7789-4A4B-976C-CE4DC541D1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8E0C4F-25A3-4E09-93DD-6FB078F28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9056-C123-4926-B631-E3E06B4C21C7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6AEA2-1EF8-4707-9669-5AB007AF6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E04D92-C49A-4F9E-91DB-E5D5DC805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59642-867B-4429-9B97-8AD852F660EF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BCA0B5A6-8748-4933-9A71-CEB9BC697A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5895293"/>
            <a:ext cx="1524000" cy="96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6141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297B3-F08C-4E61-8427-083A9BED2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0A2A29-3D30-4968-BE5B-5268071BA8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635FD7-00EE-4947-8267-122368CB7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9056-C123-4926-B631-E3E06B4C21C7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F8C51C-14D3-442E-9377-D786EC825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15CB37-DD3D-489B-A2FA-EAA1B23BF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59642-867B-4429-9B97-8AD852F660EF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7308BCB0-A6FF-4899-A618-C801155B90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80647" y="5614647"/>
            <a:ext cx="1524000" cy="96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7558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5F8683A-C841-4F21-A0AB-22F719059A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D43698-4501-456A-8BF3-43E2B4CBC2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4C1294-0E5B-4076-BE14-5F5D79D0E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9056-C123-4926-B631-E3E06B4C21C7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523610-8EB6-4264-9B62-4A46B8EBD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65B158-068F-4BB3-B720-0AAB96E54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59642-867B-4429-9B97-8AD852F660EF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FC7EA820-CBD4-4412-BEF0-F5B98C7422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80647" y="5614647"/>
            <a:ext cx="1524000" cy="96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351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6C83E-51B7-44CF-834C-1EC690B03902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08F4-D916-409C-ABF7-4DE0D22975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6387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6C83E-51B7-44CF-834C-1EC690B03902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08F4-D916-409C-ABF7-4DE0D22975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5947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6C83E-51B7-44CF-834C-1EC690B03902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08F4-D916-409C-ABF7-4DE0D22975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5738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6C83E-51B7-44CF-834C-1EC690B03902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08F4-D916-409C-ABF7-4DE0D22975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916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6C83E-51B7-44CF-834C-1EC690B03902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08F4-D916-409C-ABF7-4DE0D22975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0514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6C83E-51B7-44CF-834C-1EC690B03902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08F4-D916-409C-ABF7-4DE0D22975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610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6C83E-51B7-44CF-834C-1EC690B03902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808F4-D916-409C-ABF7-4DE0D22975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7661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6C83E-51B7-44CF-834C-1EC690B03902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808F4-D916-409C-ABF7-4DE0D22975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913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380C28-C331-4BAD-A057-C23022927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2B9D47-7479-4AFB-87AC-6E0A5ED7FD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76A5E-A074-4A3C-862A-73FFF15C1E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D9056-C123-4926-B631-E3E06B4C21C7}" type="datetimeFigureOut">
              <a:rPr lang="en-GB" smtClean="0"/>
              <a:t>04/08/2020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8629A6-AD9A-464C-AD06-117DAD7B8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47A243-0C5C-4826-869C-67FC23A61D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59642-867B-4429-9B97-8AD852F660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602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8.sv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6.svg"/><Relationship Id="rId15" Type="http://schemas.openxmlformats.org/officeDocument/2006/relationships/image" Target="../media/image16.svg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openxmlformats.org/officeDocument/2006/relationships/image" Target="../media/image10.svg"/><Relationship Id="rId1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lta.hw.ac.uk/wp-content/uploads/Guide-NO20_Supporting-Student-Wellbeing-Through-Curriculum-Design-and-Delivery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007/978-3-319-57783-8_" TargetMode="External"/><Relationship Id="rId3" Type="http://schemas.openxmlformats.org/officeDocument/2006/relationships/image" Target="../media/image9.png"/><Relationship Id="rId7" Type="http://schemas.openxmlformats.org/officeDocument/2006/relationships/hyperlink" Target="https://doi.org/10.2307/j.ctv56fgwf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lta.hw.ac.uk/digital-education/" TargetMode="External"/><Relationship Id="rId5" Type="http://schemas.openxmlformats.org/officeDocument/2006/relationships/hyperlink" Target="https://lta.hw.ac.uk/supporting-student-learning-online/" TargetMode="External"/><Relationship Id="rId10" Type="http://schemas.openxmlformats.org/officeDocument/2006/relationships/hyperlink" Target="http://www.unsplash.com/" TargetMode="External"/><Relationship Id="rId4" Type="http://schemas.openxmlformats.org/officeDocument/2006/relationships/hyperlink" Target="https://lta.hw.ac.uk/responsive-blended-learning/" TargetMode="External"/><Relationship Id="rId9" Type="http://schemas.openxmlformats.org/officeDocument/2006/relationships/hyperlink" Target="https://www.timeshighereducation.com/news/zombie-academic-march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38259" y="-153186"/>
            <a:ext cx="12330260" cy="7164371"/>
          </a:xfrm>
          <a:prstGeom prst="rect">
            <a:avLst/>
          </a:prstGeom>
          <a:solidFill>
            <a:srgbClr val="003D6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09" y="430054"/>
            <a:ext cx="4713404" cy="11773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745" y="0"/>
            <a:ext cx="6579521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2544" y="3838015"/>
            <a:ext cx="9220338" cy="4196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chemeClr val="bg1"/>
                </a:solidFill>
              </a:rPr>
              <a:t>Kindness and Compassion in Higher </a:t>
            </a:r>
            <a:r>
              <a:rPr lang="en-US" sz="3600" b="1" dirty="0" smtClean="0">
                <a:solidFill>
                  <a:schemeClr val="bg1"/>
                </a:solidFill>
              </a:rPr>
              <a:t>Education</a:t>
            </a:r>
          </a:p>
          <a:p>
            <a:pPr>
              <a:defRPr/>
            </a:pPr>
            <a:r>
              <a:rPr lang="en-US" sz="2800" dirty="0" smtClean="0">
                <a:solidFill>
                  <a:schemeClr val="bg1"/>
                </a:solidFill>
              </a:rPr>
              <a:t>Beyond </a:t>
            </a:r>
            <a:r>
              <a:rPr lang="en-US" sz="2800" dirty="0">
                <a:solidFill>
                  <a:schemeClr val="bg1"/>
                </a:solidFill>
              </a:rPr>
              <a:t>Pandemic Platitudes to Changed Pedagogic Practice </a:t>
            </a:r>
            <a:endParaRPr lang="en-US" sz="2800" dirty="0" smtClean="0">
              <a:solidFill>
                <a:schemeClr val="bg1"/>
              </a:solidFill>
            </a:endParaRPr>
          </a:p>
          <a:p>
            <a:pPr>
              <a:defRPr/>
            </a:pPr>
            <a:endParaRPr lang="en-US" sz="2800" dirty="0">
              <a:solidFill>
                <a:schemeClr val="bg1"/>
              </a:solidFill>
              <a:latin typeface="Arial"/>
              <a:ea typeface="Arial" charset="0"/>
              <a:cs typeface="Arial"/>
            </a:endParaRPr>
          </a:p>
          <a:p>
            <a:pPr>
              <a:defRPr/>
            </a:pPr>
            <a:r>
              <a:rPr lang="en-US" sz="2000" dirty="0" smtClean="0">
                <a:solidFill>
                  <a:schemeClr val="bg1"/>
                </a:solidFill>
                <a:latin typeface="Arial"/>
                <a:ea typeface="Arial" charset="0"/>
                <a:cs typeface="Arial"/>
              </a:rPr>
              <a:t>Professor Martha Caddell</a:t>
            </a:r>
          </a:p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Arial"/>
                <a:ea typeface="Arial" charset="0"/>
                <a:cs typeface="Arial"/>
              </a:rPr>
              <a:t>Director, Learning &amp; Teaching </a:t>
            </a:r>
            <a:r>
              <a:rPr lang="en-US" sz="2000" dirty="0" smtClean="0">
                <a:solidFill>
                  <a:schemeClr val="bg1"/>
                </a:solidFill>
                <a:latin typeface="Arial"/>
                <a:ea typeface="Arial" charset="0"/>
                <a:cs typeface="Arial"/>
              </a:rPr>
              <a:t>Academy</a:t>
            </a:r>
            <a:endParaRPr lang="en-US" sz="2000" dirty="0">
              <a:solidFill>
                <a:schemeClr val="bg1"/>
              </a:solidFill>
              <a:latin typeface="Arial"/>
              <a:ea typeface="Arial" charset="0"/>
              <a:cs typeface="Arial"/>
            </a:endParaRPr>
          </a:p>
          <a:p>
            <a:pPr>
              <a:defRPr/>
            </a:pPr>
            <a:endParaRPr lang="en-US" sz="2800" dirty="0" smtClean="0">
              <a:solidFill>
                <a:schemeClr val="bg1"/>
              </a:solidFill>
              <a:latin typeface="Arial"/>
              <a:ea typeface="Arial" charset="0"/>
              <a:cs typeface="Arial"/>
            </a:endParaRPr>
          </a:p>
          <a:p>
            <a:pPr>
              <a:defRPr/>
            </a:pPr>
            <a:r>
              <a:rPr lang="en-US" sz="2000" dirty="0" smtClean="0">
                <a:solidFill>
                  <a:schemeClr val="bg1"/>
                </a:solidFill>
                <a:latin typeface="Arial"/>
                <a:ea typeface="Arial" charset="0"/>
                <a:cs typeface="Arial"/>
              </a:rPr>
              <a:t>     @</a:t>
            </a:r>
            <a:r>
              <a:rPr lang="en-US" sz="2000" dirty="0" err="1" smtClean="0">
                <a:solidFill>
                  <a:schemeClr val="bg1"/>
                </a:solidFill>
                <a:latin typeface="Arial"/>
                <a:ea typeface="Arial" charset="0"/>
                <a:cs typeface="Arial"/>
              </a:rPr>
              <a:t>Martha_Caddell</a:t>
            </a:r>
            <a:r>
              <a:rPr lang="en-US" sz="2800" dirty="0" smtClean="0">
                <a:solidFill>
                  <a:schemeClr val="bg1"/>
                </a:solidFill>
                <a:latin typeface="Arial"/>
                <a:ea typeface="Arial" charset="0"/>
                <a:cs typeface="Arial"/>
              </a:rPr>
              <a:t>                                        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www.lta.hw.ac.uk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" name="Picture 4" descr="https://tse2.mm.bing.net/th?id=OIP.DIoyugJ3bWMy1qNwERe6oAHaHa&amp;pid=15.1&amp;P=0&amp;w=300&amp;h=3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71" y="6459926"/>
            <a:ext cx="322875" cy="31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82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735475" y="1527142"/>
            <a:ext cx="7021159" cy="5196792"/>
          </a:xfrm>
        </p:spPr>
        <p:txBody>
          <a:bodyPr>
            <a:normAutofit/>
          </a:bodyPr>
          <a:lstStyle/>
          <a:p>
            <a:pPr algn="ctr"/>
            <a:endParaRPr lang="en-GB" sz="2600" b="1" i="1" dirty="0">
              <a:solidFill>
                <a:srgbClr val="0070C0"/>
              </a:solidFill>
            </a:endParaRPr>
          </a:p>
          <a:p>
            <a:endParaRPr lang="en-GB" sz="2133" i="1" dirty="0">
              <a:solidFill>
                <a:srgbClr val="00206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94" y="214779"/>
            <a:ext cx="3682303" cy="11055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4658" y="1320283"/>
            <a:ext cx="5860262" cy="39029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65008" y="5649496"/>
            <a:ext cx="105855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rgbClr val="002060"/>
                </a:solidFill>
              </a:rPr>
              <a:t>Teaching support.  Campus closures. Student and staff wellbeing.  Assessment.  </a:t>
            </a:r>
            <a:r>
              <a:rPr lang="en-GB" sz="2400" b="1" dirty="0" smtClean="0">
                <a:solidFill>
                  <a:srgbClr val="0070C0"/>
                </a:solidFill>
              </a:rPr>
              <a:t>Policy and Governance. Communication and Partnership. </a:t>
            </a:r>
            <a:endParaRPr lang="en-GB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7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18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4D5255-4C9B-46B3-B175-05A128533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346" y="0"/>
            <a:ext cx="7261654" cy="6888616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8" name="Freeform: Shape 20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9" name="Freeform: Shape 22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6857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19A8FA-1B3F-4ACA-8903-B0FEE6CCC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904" y="951752"/>
            <a:ext cx="4992624" cy="1243584"/>
          </a:xfrm>
        </p:spPr>
        <p:txBody>
          <a:bodyPr anchor="ctr">
            <a:normAutofit/>
          </a:bodyPr>
          <a:lstStyle/>
          <a:p>
            <a:r>
              <a:rPr lang="en-GB" sz="3600" b="1" dirty="0">
                <a:solidFill>
                  <a:srgbClr val="002060"/>
                </a:solidFill>
              </a:rPr>
              <a:t>Supporting Student Learning </a:t>
            </a:r>
            <a:r>
              <a:rPr lang="en-GB" sz="3600" b="1" dirty="0" smtClean="0">
                <a:solidFill>
                  <a:srgbClr val="002060"/>
                </a:solidFill>
              </a:rPr>
              <a:t>Online</a:t>
            </a:r>
            <a:endParaRPr lang="en-GB" sz="3600" dirty="0">
              <a:solidFill>
                <a:srgbClr val="00206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769" y="2195336"/>
            <a:ext cx="49834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4BC22-4C55-4D95-A24A-ACE4934D3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" y="2274325"/>
            <a:ext cx="5561872" cy="4232693"/>
          </a:xfrm>
        </p:spPr>
        <p:txBody>
          <a:bodyPr anchor="t">
            <a:normAutofit fontScale="92500" lnSpcReduction="20000"/>
          </a:bodyPr>
          <a:lstStyle/>
          <a:p>
            <a:endParaRPr lang="en-GB" sz="20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sz="2400" b="1" dirty="0">
                <a:solidFill>
                  <a:srgbClr val="002060"/>
                </a:solidFill>
              </a:rPr>
              <a:t>Our ‘Rapid Response’ </a:t>
            </a:r>
            <a:r>
              <a:rPr lang="en-GB" sz="2400" b="1" dirty="0" smtClean="0">
                <a:solidFill>
                  <a:srgbClr val="002060"/>
                </a:solidFill>
              </a:rPr>
              <a:t>L&amp;T Toolkit</a:t>
            </a:r>
            <a:endParaRPr lang="en-GB" sz="2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sz="2400" dirty="0" smtClean="0">
                <a:solidFill>
                  <a:srgbClr val="002060"/>
                </a:solidFill>
              </a:rPr>
              <a:t>Key </a:t>
            </a:r>
            <a:r>
              <a:rPr lang="en-GB" sz="2400" dirty="0">
                <a:solidFill>
                  <a:srgbClr val="002060"/>
                </a:solidFill>
              </a:rPr>
              <a:t>messages: </a:t>
            </a:r>
          </a:p>
          <a:p>
            <a:pPr marL="285750" indent="-285750"/>
            <a:r>
              <a:rPr lang="en-GB" sz="2400" dirty="0">
                <a:solidFill>
                  <a:srgbClr val="002060"/>
                </a:solidFill>
              </a:rPr>
              <a:t>Look after each other with care, empathy and kindness.</a:t>
            </a:r>
          </a:p>
          <a:p>
            <a:pPr marL="285750" indent="-285750"/>
            <a:r>
              <a:rPr lang="en-GB" sz="2400" dirty="0">
                <a:solidFill>
                  <a:srgbClr val="002060"/>
                </a:solidFill>
              </a:rPr>
              <a:t>Keep in contact with your students and colleagues</a:t>
            </a:r>
            <a:r>
              <a:rPr lang="en-GB" sz="2400" dirty="0" smtClean="0">
                <a:solidFill>
                  <a:srgbClr val="002060"/>
                </a:solidFill>
              </a:rPr>
              <a:t>.</a:t>
            </a:r>
          </a:p>
          <a:p>
            <a:pPr marL="285750" indent="-285750"/>
            <a:r>
              <a:rPr lang="en-GB" sz="2400" dirty="0" smtClean="0">
                <a:solidFill>
                  <a:srgbClr val="002060"/>
                </a:solidFill>
              </a:rPr>
              <a:t>Build confidence in technology use, but don’t be driven by it. </a:t>
            </a:r>
            <a:endParaRPr lang="en-GB" sz="2000" dirty="0">
              <a:solidFill>
                <a:srgbClr val="002060"/>
              </a:solidFill>
            </a:endParaRPr>
          </a:p>
          <a:p>
            <a:endParaRPr lang="en-GB" sz="20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sz="2200" b="1" dirty="0">
                <a:solidFill>
                  <a:srgbClr val="002060"/>
                </a:solidFill>
              </a:rPr>
              <a:t>You won't get everything right,  things will not always run smoothly.  But we will - staff and students - be trying our best in uncertain times. </a:t>
            </a:r>
            <a:endParaRPr lang="en-GB" sz="2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5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18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4D5255-4C9B-46B3-B175-05A128533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714" y="-30616"/>
            <a:ext cx="8598427" cy="6888616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8" name="Freeform: Shape 20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9" name="Freeform: Shape 22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6857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19A8FA-1B3F-4ACA-8903-B0FEE6CCC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904" y="951752"/>
            <a:ext cx="4992624" cy="1243584"/>
          </a:xfrm>
        </p:spPr>
        <p:txBody>
          <a:bodyPr anchor="ctr">
            <a:normAutofit fontScale="90000"/>
          </a:bodyPr>
          <a:lstStyle/>
          <a:p>
            <a:r>
              <a:rPr lang="en-GB" sz="3600" b="1" dirty="0" smtClean="0">
                <a:solidFill>
                  <a:srgbClr val="002060"/>
                </a:solidFill>
              </a:rPr>
              <a:t>Learning from our Emergency L&amp;T Response</a:t>
            </a:r>
            <a:endParaRPr lang="en-GB" sz="3600" b="1" dirty="0">
              <a:solidFill>
                <a:srgbClr val="00206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769" y="2195336"/>
            <a:ext cx="49834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4BC22-4C55-4D95-A24A-ACE4934D3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492" y="2292613"/>
            <a:ext cx="5561872" cy="4473947"/>
          </a:xfrm>
        </p:spPr>
        <p:txBody>
          <a:bodyPr anchor="t">
            <a:normAutofit fontScale="85000" lnSpcReduction="20000"/>
          </a:bodyPr>
          <a:lstStyle/>
          <a:p>
            <a:pPr marL="342900" indent="-342900"/>
            <a:r>
              <a:rPr lang="en-GB" sz="2400" b="1" dirty="0" smtClean="0">
                <a:solidFill>
                  <a:srgbClr val="002060"/>
                </a:solidFill>
              </a:rPr>
              <a:t>People at the core: </a:t>
            </a:r>
          </a:p>
          <a:p>
            <a:pPr marL="800100" lvl="1" indent="-342900"/>
            <a:r>
              <a:rPr lang="en-GB" sz="2200" dirty="0" smtClean="0">
                <a:solidFill>
                  <a:srgbClr val="002060"/>
                </a:solidFill>
              </a:rPr>
              <a:t>Staff </a:t>
            </a:r>
            <a:r>
              <a:rPr lang="en-GB" sz="2200" dirty="0">
                <a:solidFill>
                  <a:srgbClr val="002060"/>
                </a:solidFill>
              </a:rPr>
              <a:t>and student support needs to go beyond skills development.  </a:t>
            </a:r>
          </a:p>
          <a:p>
            <a:pPr marL="800100" lvl="1" indent="-342900"/>
            <a:r>
              <a:rPr lang="en-GB" sz="2200" dirty="0" smtClean="0">
                <a:solidFill>
                  <a:srgbClr val="002060"/>
                </a:solidFill>
              </a:rPr>
              <a:t>Acknowledge anxiety and fear.  Support people from where they are.</a:t>
            </a:r>
          </a:p>
          <a:p>
            <a:pPr marL="800100" lvl="1" indent="-342900"/>
            <a:r>
              <a:rPr lang="en-GB" sz="2200" dirty="0" smtClean="0">
                <a:solidFill>
                  <a:srgbClr val="002060"/>
                </a:solidFill>
              </a:rPr>
              <a:t>Tech as enabler.</a:t>
            </a:r>
            <a:endParaRPr lang="en-GB" sz="22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sz="2200" b="1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en-GB" sz="2400" b="1" dirty="0" smtClean="0">
                <a:solidFill>
                  <a:srgbClr val="002060"/>
                </a:solidFill>
              </a:rPr>
              <a:t>Change at pace is possible.</a:t>
            </a:r>
          </a:p>
          <a:p>
            <a:pPr marL="800100" lvl="1" indent="-342900"/>
            <a:r>
              <a:rPr lang="en-GB" sz="2000" dirty="0" smtClean="0">
                <a:solidFill>
                  <a:srgbClr val="002060"/>
                </a:solidFill>
              </a:rPr>
              <a:t>Inclusive and engaged global leadership.</a:t>
            </a:r>
          </a:p>
          <a:p>
            <a:pPr marL="800100" lvl="1" indent="-342900"/>
            <a:r>
              <a:rPr lang="en-GB" sz="2000" dirty="0" smtClean="0">
                <a:solidFill>
                  <a:srgbClr val="002060"/>
                </a:solidFill>
              </a:rPr>
              <a:t>Institutional confidence.</a:t>
            </a:r>
          </a:p>
          <a:p>
            <a:pPr marL="0" indent="0">
              <a:buNone/>
            </a:pPr>
            <a:endParaRPr lang="en-GB" sz="2400" b="1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en-GB" sz="2400" b="1" dirty="0" smtClean="0">
                <a:solidFill>
                  <a:srgbClr val="002060"/>
                </a:solidFill>
              </a:rPr>
              <a:t>Collegiality and sharing matters.  </a:t>
            </a:r>
          </a:p>
          <a:p>
            <a:pPr marL="342900" indent="-342900"/>
            <a:endParaRPr lang="en-GB" sz="2400" b="1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en-GB" sz="2400" b="1" dirty="0" smtClean="0">
                <a:solidFill>
                  <a:srgbClr val="002060"/>
                </a:solidFill>
              </a:rPr>
              <a:t>Continue to inspire!  </a:t>
            </a:r>
          </a:p>
          <a:p>
            <a:pPr marL="800100" lvl="1" indent="-342900"/>
            <a:r>
              <a:rPr lang="en-GB" sz="2000" dirty="0" smtClean="0">
                <a:solidFill>
                  <a:srgbClr val="002060"/>
                </a:solidFill>
              </a:rPr>
              <a:t>There is space for creativity. </a:t>
            </a:r>
          </a:p>
          <a:p>
            <a:pPr marL="800100" lvl="1" indent="-342900"/>
            <a:endParaRPr lang="en-GB" sz="2000" b="1" dirty="0" smtClean="0">
              <a:solidFill>
                <a:srgbClr val="002060"/>
              </a:solidFill>
            </a:endParaRPr>
          </a:p>
          <a:p>
            <a:pPr marL="342900" indent="-342900"/>
            <a:endParaRPr lang="en-GB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52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35" b="25535"/>
          <a:stretch>
            <a:fillRect/>
          </a:stretch>
        </p:blipFill>
        <p:spPr>
          <a:xfrm>
            <a:off x="1242246" y="1320283"/>
            <a:ext cx="9047381" cy="2487885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en-GB" sz="2133" i="1">
              <a:solidFill>
                <a:srgbClr val="002060"/>
              </a:solidFill>
            </a:endParaRPr>
          </a:p>
          <a:p>
            <a:endParaRPr lang="en-GB" sz="2133" i="1">
              <a:solidFill>
                <a:srgbClr val="00206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294" y="214779"/>
            <a:ext cx="3682303" cy="110550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88634" y="4125637"/>
            <a:ext cx="986116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>
                <a:solidFill>
                  <a:srgbClr val="002060"/>
                </a:solidFill>
                <a:latin typeface="Verdana" panose="020B0604030504040204" pitchFamily="34" charset="0"/>
                <a:ea typeface="Calibri" panose="020F0502020204030204" pitchFamily="34" charset="0"/>
              </a:rPr>
              <a:t>Responsive Blended Learning </a:t>
            </a:r>
            <a:r>
              <a:rPr lang="en-GB">
                <a:solidFill>
                  <a:srgbClr val="002060"/>
                </a:solidFill>
                <a:latin typeface="Verdana" panose="020B0604030504040204" pitchFamily="34" charset="0"/>
                <a:ea typeface="Calibri" panose="020F0502020204030204" pitchFamily="34" charset="0"/>
              </a:rPr>
              <a:t>combines active, supported online learning with contextually appropriate on-campus learning opportunities, responding dynamically to the changing external context. </a:t>
            </a:r>
          </a:p>
          <a:p>
            <a:pPr>
              <a:spcAft>
                <a:spcPts val="0"/>
              </a:spcAft>
            </a:pPr>
            <a:endParaRPr lang="en-GB">
              <a:solidFill>
                <a:srgbClr val="002060"/>
              </a:solidFill>
              <a:latin typeface="Verdana" panose="020B0604030504040204" pitchFamily="34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GB">
                <a:solidFill>
                  <a:srgbClr val="002060"/>
                </a:solidFill>
                <a:latin typeface="Verdana" panose="020B0604030504040204" pitchFamily="34" charset="0"/>
                <a:ea typeface="Calibri" panose="020F0502020204030204" pitchFamily="34" charset="0"/>
              </a:rPr>
              <a:t>This approach enables students to proceed with their studies alongside their peers, whatever pandemic-related restrictions are lifted or imposed in specific contexts. </a:t>
            </a:r>
          </a:p>
          <a:p>
            <a:pPr>
              <a:spcAft>
                <a:spcPts val="0"/>
              </a:spcAft>
            </a:pPr>
            <a:endParaRPr lang="en-GB">
              <a:solidFill>
                <a:srgbClr val="002060"/>
              </a:solidFill>
              <a:latin typeface="Verdana" panose="020B060403050404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00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230343" y="2004950"/>
            <a:ext cx="5629029" cy="3901885"/>
          </a:xfrm>
        </p:spPr>
        <p:txBody>
          <a:bodyPr>
            <a:normAutofit/>
          </a:bodyPr>
          <a:lstStyle/>
          <a:p>
            <a:endParaRPr lang="en-GB" sz="2133" i="1" dirty="0">
              <a:solidFill>
                <a:srgbClr val="002060"/>
              </a:solidFill>
            </a:endParaRPr>
          </a:p>
          <a:p>
            <a:endParaRPr lang="en-GB" sz="2133" i="1" dirty="0">
              <a:solidFill>
                <a:srgbClr val="00206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94" y="214779"/>
            <a:ext cx="3682303" cy="1105504"/>
          </a:xfrm>
          <a:prstGeom prst="rect">
            <a:avLst/>
          </a:prstGeom>
        </p:spPr>
      </p:pic>
      <p:pic>
        <p:nvPicPr>
          <p:cNvPr id="2050" name="Picture 2" descr="https://lta.hw.ac.uk/wp-content/uploads/RBL-in-practice-600x35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729" y="1125193"/>
            <a:ext cx="7751664" cy="4612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387365" y="6052790"/>
            <a:ext cx="93752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It is not a case of switching from online to campus:  the blend will be vital throughout the year. </a:t>
            </a:r>
            <a:endParaRPr lang="en-GB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3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sz="half" idx="1"/>
          </p:nvPr>
        </p:nvSpPr>
        <p:spPr>
          <a:xfrm>
            <a:off x="820271" y="1511860"/>
            <a:ext cx="2590801" cy="4369267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endParaRPr lang="en-GB" sz="2800" b="1" dirty="0">
              <a:solidFill>
                <a:srgbClr val="002060"/>
              </a:solidFill>
              <a:cs typeface="Calibri"/>
            </a:endParaRPr>
          </a:p>
          <a:p>
            <a:endParaRPr lang="en-GB" sz="2133" i="1" dirty="0">
              <a:solidFill>
                <a:srgbClr val="002060"/>
              </a:solidFill>
            </a:endParaRPr>
          </a:p>
          <a:p>
            <a:endParaRPr lang="en-GB" sz="2100" i="1" dirty="0">
              <a:solidFill>
                <a:srgbClr val="002060"/>
              </a:solidFill>
              <a:cs typeface="Calibri"/>
            </a:endParaRPr>
          </a:p>
          <a:p>
            <a:endParaRPr lang="en-GB" sz="2100" i="1" dirty="0">
              <a:solidFill>
                <a:srgbClr val="002060"/>
              </a:solidFill>
              <a:cs typeface="Calibri"/>
            </a:endParaRPr>
          </a:p>
          <a:p>
            <a:endParaRPr lang="en-GB" sz="2133" i="1" dirty="0">
              <a:solidFill>
                <a:srgbClr val="002060"/>
              </a:solidFill>
            </a:endParaRPr>
          </a:p>
          <a:p>
            <a:endParaRPr lang="en-GB" sz="2133" i="1" dirty="0">
              <a:solidFill>
                <a:srgbClr val="002060"/>
              </a:solidFill>
            </a:endParaRPr>
          </a:p>
          <a:p>
            <a:endParaRPr lang="en-GB" sz="2133" i="1" dirty="0">
              <a:solidFill>
                <a:srgbClr val="002060"/>
              </a:solidFill>
            </a:endParaRP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D8016047-847D-4EA8-B1CA-15989C0409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3824" y="1825625"/>
            <a:ext cx="5100918" cy="4360303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 algn="ctr">
              <a:buNone/>
            </a:pPr>
            <a:endParaRPr lang="en-US" b="1" dirty="0">
              <a:ea typeface="+mn-lt"/>
              <a:cs typeface="+mn-lt"/>
            </a:endParaRPr>
          </a:p>
          <a:p>
            <a:pPr marL="0" indent="0" algn="ctr">
              <a:buNone/>
            </a:pPr>
            <a:endParaRPr lang="en-US" b="1" dirty="0">
              <a:ea typeface="+mn-lt"/>
              <a:cs typeface="+mn-lt"/>
            </a:endParaRPr>
          </a:p>
          <a:p>
            <a:pPr marL="0" indent="0" algn="ctr">
              <a:buNone/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ea typeface="+mn-lt"/>
                <a:cs typeface="+mn-lt"/>
              </a:rPr>
              <a:t>Dynamic learning environments</a:t>
            </a:r>
          </a:p>
          <a:p>
            <a:pPr marL="0" indent="0" algn="ctr">
              <a:buNone/>
            </a:pPr>
            <a:endParaRPr lang="en-US" b="1" dirty="0">
              <a:ea typeface="+mn-lt"/>
              <a:cs typeface="+mn-lt"/>
            </a:endParaRPr>
          </a:p>
          <a:p>
            <a:pPr marL="0" indent="0" algn="ctr">
              <a:buNone/>
            </a:pPr>
            <a:endParaRPr lang="en-US" b="1" dirty="0">
              <a:ea typeface="+mn-lt"/>
              <a:cs typeface="+mn-lt"/>
            </a:endParaRPr>
          </a:p>
          <a:p>
            <a:pPr marL="0" indent="0" algn="ctr">
              <a:buNone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Disrupted learning journeys </a:t>
            </a:r>
          </a:p>
          <a:p>
            <a:pPr marL="0" indent="0" algn="ctr">
              <a:buNone/>
            </a:pPr>
            <a:endParaRPr lang="en-US" b="1" dirty="0">
              <a:ea typeface="+mn-lt"/>
              <a:cs typeface="+mn-lt"/>
            </a:endParaRPr>
          </a:p>
          <a:p>
            <a:pPr marL="0" indent="0" algn="ctr">
              <a:buNone/>
            </a:pPr>
            <a:endParaRPr lang="en-US" dirty="0">
              <a:ea typeface="+mn-lt"/>
              <a:cs typeface="+mn-lt"/>
            </a:endParaRPr>
          </a:p>
          <a:p>
            <a:pPr marL="0" indent="0" algn="ctr">
              <a:buNone/>
            </a:pPr>
            <a:r>
              <a:rPr lang="en-US" b="1" dirty="0">
                <a:solidFill>
                  <a:srgbClr val="7030A0"/>
                </a:solidFill>
                <a:ea typeface="+mn-lt"/>
                <a:cs typeface="+mn-lt"/>
              </a:rPr>
              <a:t>Wellbeing &amp; support needs</a:t>
            </a:r>
            <a:endParaRPr lang="en-US" b="1" dirty="0">
              <a:solidFill>
                <a:srgbClr val="7030A0"/>
              </a:solidFill>
              <a:cs typeface="Calibri" panose="020F0502020204030204"/>
            </a:endParaRPr>
          </a:p>
          <a:p>
            <a:pPr algn="ctr"/>
            <a:endParaRPr lang="en-US" dirty="0">
              <a:cs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94" y="214779"/>
            <a:ext cx="3682303" cy="1105504"/>
          </a:xfrm>
          <a:prstGeom prst="rect">
            <a:avLst/>
          </a:prstGeom>
        </p:spPr>
      </p:pic>
      <p:pic>
        <p:nvPicPr>
          <p:cNvPr id="3" name="Graphic 3" descr="Schoolhouse">
            <a:extLst>
              <a:ext uri="{FF2B5EF4-FFF2-40B4-BE49-F238E27FC236}">
                <a16:creationId xmlns:a16="http://schemas.microsoft.com/office/drawing/2014/main" id="{B7E9A21F-A129-44DE-97E2-8654C4532C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18900" y="2271816"/>
            <a:ext cx="1156447" cy="1156447"/>
          </a:xfrm>
          <a:prstGeom prst="rect">
            <a:avLst/>
          </a:prstGeom>
        </p:spPr>
      </p:pic>
      <p:pic>
        <p:nvPicPr>
          <p:cNvPr id="5" name="Graphic 5" descr="Internet">
            <a:extLst>
              <a:ext uri="{FF2B5EF4-FFF2-40B4-BE49-F238E27FC236}">
                <a16:creationId xmlns:a16="http://schemas.microsoft.com/office/drawing/2014/main" id="{530B9733-6D25-48E0-86AA-7DE8E73561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87066" y="2271815"/>
            <a:ext cx="1111622" cy="1102657"/>
          </a:xfrm>
          <a:prstGeom prst="rect">
            <a:avLst/>
          </a:prstGeom>
        </p:spPr>
      </p:pic>
      <p:pic>
        <p:nvPicPr>
          <p:cNvPr id="12" name="Graphic 12" descr="Questions">
            <a:extLst>
              <a:ext uri="{FF2B5EF4-FFF2-40B4-BE49-F238E27FC236}">
                <a16:creationId xmlns:a16="http://schemas.microsoft.com/office/drawing/2014/main" id="{AFB5B2DA-AB18-4050-9A78-7F417E924D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06102" y="3718572"/>
            <a:ext cx="1075764" cy="1075764"/>
          </a:xfrm>
          <a:prstGeom prst="rect">
            <a:avLst/>
          </a:prstGeom>
        </p:spPr>
      </p:pic>
      <p:pic>
        <p:nvPicPr>
          <p:cNvPr id="14" name="Graphic 14" descr="Group">
            <a:extLst>
              <a:ext uri="{FF2B5EF4-FFF2-40B4-BE49-F238E27FC236}">
                <a16:creationId xmlns:a16="http://schemas.microsoft.com/office/drawing/2014/main" id="{0FADD4C5-7721-4C02-B2CC-59BC1740250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268033" y="4947720"/>
            <a:ext cx="1279742" cy="1279742"/>
          </a:xfrm>
          <a:prstGeom prst="rect">
            <a:avLst/>
          </a:prstGeom>
        </p:spPr>
      </p:pic>
      <p:pic>
        <p:nvPicPr>
          <p:cNvPr id="16" name="Graphic 16" descr="Care">
            <a:extLst>
              <a:ext uri="{FF2B5EF4-FFF2-40B4-BE49-F238E27FC236}">
                <a16:creationId xmlns:a16="http://schemas.microsoft.com/office/drawing/2014/main" id="{F6D79F59-9637-4599-9FBC-734AAC969FC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964499" y="5001508"/>
            <a:ext cx="1185797" cy="1185797"/>
          </a:xfrm>
          <a:prstGeom prst="rect">
            <a:avLst/>
          </a:prstGeom>
        </p:spPr>
      </p:pic>
      <p:pic>
        <p:nvPicPr>
          <p:cNvPr id="18" name="Graphic 18" descr="Books">
            <a:extLst>
              <a:ext uri="{FF2B5EF4-FFF2-40B4-BE49-F238E27FC236}">
                <a16:creationId xmlns:a16="http://schemas.microsoft.com/office/drawing/2014/main" id="{2B0A5C22-D788-4BC5-A981-03EBCED493F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056110" y="3830569"/>
            <a:ext cx="995082" cy="99508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7593E6C-E735-4686-A8DC-AB32E868ECDA}"/>
              </a:ext>
            </a:extLst>
          </p:cNvPr>
          <p:cNvSpPr txBox="1"/>
          <p:nvPr/>
        </p:nvSpPr>
        <p:spPr>
          <a:xfrm>
            <a:off x="3504641" y="1315910"/>
            <a:ext cx="561190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 u="sng" dirty="0">
                <a:solidFill>
                  <a:srgbClr val="002060"/>
                </a:solidFill>
              </a:rPr>
              <a:t>Responsive Blended Learning</a:t>
            </a:r>
            <a:r>
              <a:rPr lang="en-US" sz="2400" b="1" u="sng" dirty="0">
                <a:solidFill>
                  <a:srgbClr val="002060"/>
                </a:solidFill>
              </a:rPr>
              <a:t> </a:t>
            </a:r>
            <a:endParaRPr lang="en-US" sz="2400" b="1" u="sng" dirty="0">
              <a:solidFill>
                <a:srgbClr val="002060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160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en-GB" sz="2133" i="1" dirty="0">
              <a:solidFill>
                <a:srgbClr val="002060"/>
              </a:solidFill>
            </a:endParaRPr>
          </a:p>
          <a:p>
            <a:endParaRPr lang="en-GB" sz="2133" i="1" dirty="0">
              <a:solidFill>
                <a:srgbClr val="00206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94" y="214779"/>
            <a:ext cx="3682303" cy="110550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7381" y="1422879"/>
            <a:ext cx="79369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</a:rPr>
              <a:t>Preparing for an academic year like no </a:t>
            </a:r>
            <a:r>
              <a:rPr lang="en-GB" sz="3200" b="1" dirty="0" smtClean="0">
                <a:solidFill>
                  <a:srgbClr val="002060"/>
                </a:solidFill>
              </a:rPr>
              <a:t>other</a:t>
            </a:r>
          </a:p>
          <a:p>
            <a:endParaRPr lang="en-GB" sz="2400" dirty="0" smtClean="0">
              <a:solidFill>
                <a:srgbClr val="002060"/>
              </a:solidFill>
            </a:endParaRPr>
          </a:p>
          <a:p>
            <a:r>
              <a:rPr lang="en-GB" sz="2400" b="1" dirty="0" smtClean="0">
                <a:solidFill>
                  <a:srgbClr val="002060"/>
                </a:solidFill>
              </a:rPr>
              <a:t>Practical </a:t>
            </a:r>
            <a:r>
              <a:rPr lang="en-GB" sz="2400" b="1" dirty="0">
                <a:solidFill>
                  <a:srgbClr val="002060"/>
                </a:solidFill>
              </a:rPr>
              <a:t>Steps to embed a culture of </a:t>
            </a:r>
            <a:r>
              <a:rPr lang="en-GB" sz="2400" b="1" dirty="0" smtClean="0">
                <a:solidFill>
                  <a:srgbClr val="002060"/>
                </a:solidFill>
              </a:rPr>
              <a:t>compassion:</a:t>
            </a:r>
            <a:endParaRPr lang="en-GB" sz="2400" b="1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2060"/>
                </a:solidFill>
              </a:rPr>
              <a:t>Address workload and staff support</a:t>
            </a:r>
            <a:endParaRPr lang="en-GB" sz="2400" dirty="0">
              <a:solidFill>
                <a:srgbClr val="002060"/>
              </a:solidFill>
            </a:endParaRP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2000" dirty="0" smtClean="0">
                <a:solidFill>
                  <a:srgbClr val="002060"/>
                </a:solidFill>
              </a:rPr>
              <a:t>Global Course Teams 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2000" dirty="0" smtClean="0">
                <a:solidFill>
                  <a:srgbClr val="002060"/>
                </a:solidFill>
              </a:rPr>
              <a:t>Support rapid pedagogic change: balance structure and creativity.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2060"/>
                </a:solidFill>
              </a:rPr>
              <a:t>Action on Assessment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2060"/>
                </a:solidFill>
              </a:rPr>
              <a:t>Accessibility of learning spaces: </a:t>
            </a:r>
            <a:r>
              <a:rPr lang="en-GB" sz="2400" dirty="0">
                <a:solidFill>
                  <a:srgbClr val="002060"/>
                </a:solidFill>
              </a:rPr>
              <a:t>o</a:t>
            </a:r>
            <a:r>
              <a:rPr lang="en-GB" sz="2400" dirty="0" smtClean="0">
                <a:solidFill>
                  <a:srgbClr val="002060"/>
                </a:solidFill>
              </a:rPr>
              <a:t>nline and on-campus</a:t>
            </a:r>
            <a:endParaRPr lang="en-GB" sz="2400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Student Support: Induction and Beyond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Partnerships and </a:t>
            </a:r>
            <a:r>
              <a:rPr lang="en-GB" sz="2400" dirty="0" smtClean="0">
                <a:solidFill>
                  <a:srgbClr val="002060"/>
                </a:solidFill>
              </a:rPr>
              <a:t>communication: Institutional and Sector</a:t>
            </a:r>
            <a:endParaRPr lang="en-GB" sz="2400" dirty="0">
              <a:solidFill>
                <a:srgbClr val="002060"/>
              </a:solidFill>
            </a:endParaRPr>
          </a:p>
          <a:p>
            <a:endParaRPr lang="en-GB" sz="2400" dirty="0" smtClean="0">
              <a:solidFill>
                <a:srgbClr val="002060"/>
              </a:solidFill>
            </a:endParaRPr>
          </a:p>
          <a:p>
            <a:pPr algn="ctr"/>
            <a:r>
              <a:rPr lang="en-GB" sz="2000" b="1" dirty="0" smtClean="0">
                <a:solidFill>
                  <a:schemeClr val="accent5">
                    <a:lumMod val="50000"/>
                  </a:schemeClr>
                </a:solidFill>
              </a:rPr>
              <a:t>Ensure responsiveness to wellbeing and care remains at the </a:t>
            </a:r>
          </a:p>
          <a:p>
            <a:pPr algn="ctr"/>
            <a:r>
              <a:rPr lang="en-GB" sz="2000" b="1" dirty="0" smtClean="0">
                <a:solidFill>
                  <a:schemeClr val="accent5">
                    <a:lumMod val="50000"/>
                  </a:schemeClr>
                </a:solidFill>
              </a:rPr>
              <a:t>heart of all decision making.  Move beyond words of care to changed practice. </a:t>
            </a:r>
            <a:endParaRPr lang="en-GB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endParaRPr lang="en-GB" sz="2000" b="1" dirty="0">
              <a:solidFill>
                <a:srgbClr val="0070C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spcAft>
                <a:spcPts val="0"/>
              </a:spcAft>
            </a:pPr>
            <a:endParaRPr lang="en-GB" dirty="0">
              <a:solidFill>
                <a:srgbClr val="002060"/>
              </a:solidFill>
              <a:latin typeface="Verdana" panose="020B0604030504040204" pitchFamily="34" charset="0"/>
              <a:ea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2854" y="1422879"/>
            <a:ext cx="3193354" cy="479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11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18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4D5255-4C9B-46B3-B175-05A128533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206" y="-4420"/>
            <a:ext cx="10091794" cy="686242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8" name="Freeform: Shape 20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9" name="Freeform: Shape 22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6857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19A8FA-1B3F-4ACA-8903-B0FEE6CCC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904" y="951752"/>
            <a:ext cx="4992624" cy="1243584"/>
          </a:xfrm>
        </p:spPr>
        <p:txBody>
          <a:bodyPr anchor="ctr">
            <a:normAutofit/>
          </a:bodyPr>
          <a:lstStyle/>
          <a:p>
            <a:r>
              <a:rPr lang="en-GB" sz="3600" b="1" dirty="0" smtClean="0">
                <a:solidFill>
                  <a:srgbClr val="002060"/>
                </a:solidFill>
              </a:rPr>
              <a:t>Practical Steps: Staff Support and Workload</a:t>
            </a:r>
            <a:endParaRPr lang="en-GB" sz="3600" b="1" dirty="0">
              <a:solidFill>
                <a:srgbClr val="00206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769" y="2195336"/>
            <a:ext cx="49834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4BC22-4C55-4D95-A24A-ACE4934D3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573" y="2292613"/>
            <a:ext cx="5561872" cy="445502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en-GB" dirty="0" smtClean="0">
              <a:solidFill>
                <a:srgbClr val="002060"/>
              </a:solidFill>
            </a:endParaRPr>
          </a:p>
          <a:p>
            <a:pPr marL="285750" lvl="0" indent="-285750"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dirty="0">
                <a:solidFill>
                  <a:srgbClr val="002060"/>
                </a:solidFill>
              </a:rPr>
              <a:t>Training and development: </a:t>
            </a:r>
            <a:r>
              <a:rPr lang="en-GB" sz="2400" dirty="0">
                <a:solidFill>
                  <a:srgbClr val="002060"/>
                </a:solidFill>
              </a:rPr>
              <a:t>Balancing Structure and Creativity.</a:t>
            </a:r>
          </a:p>
          <a:p>
            <a:pPr lvl="1"/>
            <a:endParaRPr lang="en-GB" dirty="0">
              <a:solidFill>
                <a:srgbClr val="002060"/>
              </a:solidFill>
            </a:endParaRPr>
          </a:p>
          <a:p>
            <a:pPr marL="285750" lvl="0" indent="-285750"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dirty="0">
                <a:solidFill>
                  <a:srgbClr val="002060"/>
                </a:solidFill>
              </a:rPr>
              <a:t>Workload and Collegiality: </a:t>
            </a:r>
            <a:r>
              <a:rPr lang="en-GB" sz="2400" dirty="0">
                <a:solidFill>
                  <a:srgbClr val="002060"/>
                </a:solidFill>
              </a:rPr>
              <a:t>Global Course Teams </a:t>
            </a:r>
          </a:p>
          <a:p>
            <a:pPr marL="285750" lvl="0" indent="-285750">
              <a:lnSpc>
                <a:spcPct val="100000"/>
              </a:lnSpc>
              <a:spcBef>
                <a:spcPts val="0"/>
              </a:spcBef>
              <a:defRPr/>
            </a:pPr>
            <a:endParaRPr lang="en-GB" sz="2400" dirty="0">
              <a:solidFill>
                <a:srgbClr val="002060"/>
              </a:solidFill>
            </a:endParaRPr>
          </a:p>
          <a:p>
            <a:pPr marL="285750" lvl="0" indent="-285750"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dirty="0">
                <a:solidFill>
                  <a:srgbClr val="002060"/>
                </a:solidFill>
              </a:rPr>
              <a:t>Opportunities to collaborate and share </a:t>
            </a:r>
            <a:r>
              <a:rPr lang="en-GB" sz="2400" dirty="0">
                <a:solidFill>
                  <a:srgbClr val="002060"/>
                </a:solidFill>
              </a:rPr>
              <a:t>ideas with colleagues and across the sector: Building confidence and collegiality.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GB" dirty="0">
              <a:solidFill>
                <a:srgbClr val="002060"/>
              </a:solidFill>
            </a:endParaRPr>
          </a:p>
          <a:p>
            <a:pPr marL="285750" lvl="0" indent="-285750">
              <a:lnSpc>
                <a:spcPct val="100000"/>
              </a:lnSpc>
              <a:spcBef>
                <a:spcPts val="0"/>
              </a:spcBef>
              <a:defRPr/>
            </a:pPr>
            <a:endParaRPr lang="en-GB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53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18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4D5255-4C9B-46B3-B175-05A128533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62" y="-18989"/>
            <a:ext cx="10303933" cy="686242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8" name="Freeform: Shape 20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9" name="Freeform: Shape 22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6857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19A8FA-1B3F-4ACA-8903-B0FEE6CCC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904" y="951752"/>
            <a:ext cx="4992624" cy="1243584"/>
          </a:xfrm>
        </p:spPr>
        <p:txBody>
          <a:bodyPr anchor="ctr">
            <a:normAutofit/>
          </a:bodyPr>
          <a:lstStyle/>
          <a:p>
            <a:r>
              <a:rPr lang="en-GB" sz="3600" b="1" dirty="0" smtClean="0">
                <a:solidFill>
                  <a:srgbClr val="002060"/>
                </a:solidFill>
              </a:rPr>
              <a:t>Practical Steps: Student Support</a:t>
            </a:r>
            <a:endParaRPr lang="en-GB" sz="3600" b="1" dirty="0">
              <a:solidFill>
                <a:srgbClr val="00206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769" y="2195336"/>
            <a:ext cx="49834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4BC22-4C55-4D95-A24A-ACE4934D3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492" y="2257646"/>
            <a:ext cx="5561872" cy="4455028"/>
          </a:xfrm>
        </p:spPr>
        <p:txBody>
          <a:bodyPr anchor="t">
            <a:normAutofit fontScale="62500" lnSpcReduction="20000"/>
          </a:bodyPr>
          <a:lstStyle/>
          <a:p>
            <a:pPr marL="0" indent="0">
              <a:buNone/>
            </a:pPr>
            <a:endParaRPr lang="en-GB" dirty="0" smtClean="0">
              <a:solidFill>
                <a:srgbClr val="002060"/>
              </a:solidFill>
            </a:endParaRPr>
          </a:p>
          <a:p>
            <a:pPr marL="0" lvl="0" indent="0">
              <a:buNone/>
            </a:pPr>
            <a:r>
              <a:rPr lang="en-GB" b="1" dirty="0">
                <a:solidFill>
                  <a:srgbClr val="002060"/>
                </a:solidFill>
              </a:rPr>
              <a:t>RBL can offer a confident start and the clarity that studies can be completed whatever the next year will bring.  </a:t>
            </a:r>
          </a:p>
          <a:p>
            <a:pPr lvl="0"/>
            <a:endParaRPr lang="en-GB" dirty="0">
              <a:solidFill>
                <a:srgbClr val="002060"/>
              </a:solidFill>
            </a:endParaRPr>
          </a:p>
          <a:p>
            <a:pPr marL="285750" lvl="0" indent="-285750"/>
            <a:r>
              <a:rPr lang="en-GB" b="1" dirty="0">
                <a:solidFill>
                  <a:srgbClr val="002060"/>
                </a:solidFill>
              </a:rPr>
              <a:t>Belonging and wellbeing are at the heart of the approach, from induction through to assessment</a:t>
            </a:r>
            <a:r>
              <a:rPr lang="en-GB" dirty="0">
                <a:solidFill>
                  <a:srgbClr val="002060"/>
                </a:solidFill>
              </a:rPr>
              <a:t>. </a:t>
            </a:r>
          </a:p>
          <a:p>
            <a:pPr marL="285750" lvl="0" indent="-285750"/>
            <a:endParaRPr lang="en-GB" dirty="0">
              <a:solidFill>
                <a:srgbClr val="002060"/>
              </a:solidFill>
            </a:endParaRPr>
          </a:p>
          <a:p>
            <a:pPr marL="285750" lvl="0" indent="-285750"/>
            <a:r>
              <a:rPr lang="en-GB" b="1" dirty="0">
                <a:solidFill>
                  <a:srgbClr val="002060"/>
                </a:solidFill>
              </a:rPr>
              <a:t>Community, connection, continuity. </a:t>
            </a:r>
          </a:p>
          <a:p>
            <a:pPr marL="742950" lvl="1" indent="-285750"/>
            <a:r>
              <a:rPr lang="en-GB" dirty="0">
                <a:solidFill>
                  <a:srgbClr val="002060"/>
                </a:solidFill>
              </a:rPr>
              <a:t>On Course (Online and </a:t>
            </a:r>
            <a:r>
              <a:rPr lang="en-GB" dirty="0" smtClean="0">
                <a:solidFill>
                  <a:srgbClr val="002060"/>
                </a:solidFill>
              </a:rPr>
              <a:t>on-campus</a:t>
            </a:r>
            <a:r>
              <a:rPr lang="en-GB" dirty="0">
                <a:solidFill>
                  <a:srgbClr val="002060"/>
                </a:solidFill>
              </a:rPr>
              <a:t>)</a:t>
            </a:r>
          </a:p>
          <a:p>
            <a:pPr marL="742950" lvl="1" indent="-285750"/>
            <a:r>
              <a:rPr lang="en-GB" dirty="0">
                <a:solidFill>
                  <a:srgbClr val="002060"/>
                </a:solidFill>
              </a:rPr>
              <a:t>Personal Tutoring</a:t>
            </a:r>
          </a:p>
          <a:p>
            <a:pPr marL="285750" lvl="0" indent="-285750"/>
            <a:endParaRPr lang="en-GB" dirty="0">
              <a:solidFill>
                <a:srgbClr val="002060"/>
              </a:solidFill>
            </a:endParaRPr>
          </a:p>
          <a:p>
            <a:pPr marL="285750" lvl="0" indent="-285750"/>
            <a:r>
              <a:rPr lang="en-GB" b="1" dirty="0">
                <a:solidFill>
                  <a:srgbClr val="002060"/>
                </a:solidFill>
              </a:rPr>
              <a:t>Transition support is key. </a:t>
            </a:r>
          </a:p>
          <a:p>
            <a:pPr marL="742950" lvl="1" indent="-285750"/>
            <a:r>
              <a:rPr lang="en-GB" dirty="0">
                <a:solidFill>
                  <a:srgbClr val="002060"/>
                </a:solidFill>
              </a:rPr>
              <a:t>Induction into new ways of learning – on campus and online. </a:t>
            </a:r>
          </a:p>
          <a:p>
            <a:pPr marL="742950" lvl="1" indent="-285750"/>
            <a:r>
              <a:rPr lang="en-GB" dirty="0">
                <a:solidFill>
                  <a:srgbClr val="002060"/>
                </a:solidFill>
              </a:rPr>
              <a:t>Guided support to </a:t>
            </a:r>
            <a:r>
              <a:rPr lang="en-GB" dirty="0" smtClean="0">
                <a:solidFill>
                  <a:srgbClr val="002060"/>
                </a:solidFill>
              </a:rPr>
              <a:t>structure connections. </a:t>
            </a:r>
            <a:endParaRPr lang="en-GB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3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18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4D5255-4C9B-46B3-B175-05A128533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0" y="0"/>
            <a:ext cx="12210711" cy="686242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8" name="Freeform: Shape 20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9" name="Freeform: Shape 22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6857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19A8FA-1B3F-4ACA-8903-B0FEE6CCC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904" y="951752"/>
            <a:ext cx="4992624" cy="1243584"/>
          </a:xfrm>
        </p:spPr>
        <p:txBody>
          <a:bodyPr anchor="ctr">
            <a:normAutofit/>
          </a:bodyPr>
          <a:lstStyle/>
          <a:p>
            <a:r>
              <a:rPr lang="en-GB" sz="3600" b="1" dirty="0" smtClean="0">
                <a:solidFill>
                  <a:srgbClr val="002060"/>
                </a:solidFill>
              </a:rPr>
              <a:t>Practical Steps: Teaching</a:t>
            </a:r>
            <a:endParaRPr lang="en-GB" sz="3600" b="1" dirty="0">
              <a:solidFill>
                <a:srgbClr val="00206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769" y="2195336"/>
            <a:ext cx="49834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4BC22-4C55-4D95-A24A-ACE4934D3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573" y="2292613"/>
            <a:ext cx="5561872" cy="4455028"/>
          </a:xfrm>
        </p:spPr>
        <p:txBody>
          <a:bodyPr anchor="t">
            <a:normAutofit fontScale="25000" lnSpcReduction="20000"/>
          </a:bodyPr>
          <a:lstStyle/>
          <a:p>
            <a:pPr marL="0" indent="0">
              <a:buNone/>
            </a:pPr>
            <a:endParaRPr lang="en-GB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sz="8000" b="1" dirty="0" smtClean="0">
                <a:solidFill>
                  <a:srgbClr val="002060"/>
                </a:solidFill>
              </a:rPr>
              <a:t>Practical steps to place </a:t>
            </a:r>
            <a:r>
              <a:rPr lang="en-GB" sz="8000" b="1" dirty="0">
                <a:solidFill>
                  <a:srgbClr val="002060"/>
                </a:solidFill>
              </a:rPr>
              <a:t>w</a:t>
            </a:r>
            <a:r>
              <a:rPr lang="en-GB" sz="8000" b="1" dirty="0" smtClean="0">
                <a:solidFill>
                  <a:srgbClr val="002060"/>
                </a:solidFill>
              </a:rPr>
              <a:t>ellbeing </a:t>
            </a:r>
            <a:r>
              <a:rPr lang="en-GB" sz="8000" b="1" dirty="0">
                <a:solidFill>
                  <a:srgbClr val="002060"/>
                </a:solidFill>
              </a:rPr>
              <a:t>at heart </a:t>
            </a:r>
            <a:r>
              <a:rPr lang="en-GB" sz="8000" b="1" dirty="0" smtClean="0">
                <a:solidFill>
                  <a:srgbClr val="002060"/>
                </a:solidFill>
              </a:rPr>
              <a:t>of approach to teaching online and on campus. </a:t>
            </a:r>
          </a:p>
          <a:p>
            <a:pPr marL="0" indent="0">
              <a:buNone/>
            </a:pPr>
            <a:endParaRPr lang="en-GB" sz="8000" b="1" dirty="0">
              <a:solidFill>
                <a:srgbClr val="002060"/>
              </a:solidFill>
            </a:endParaRPr>
          </a:p>
          <a:p>
            <a:pPr marL="457200" indent="-457200"/>
            <a:r>
              <a:rPr lang="en-GB" sz="8000" dirty="0">
                <a:solidFill>
                  <a:srgbClr val="002060"/>
                </a:solidFill>
              </a:rPr>
              <a:t>Accessibility:  Tech as enabler / barrier</a:t>
            </a:r>
            <a:r>
              <a:rPr lang="en-GB" sz="8000" dirty="0" smtClean="0">
                <a:solidFill>
                  <a:srgbClr val="002060"/>
                </a:solidFill>
              </a:rPr>
              <a:t>.</a:t>
            </a:r>
          </a:p>
          <a:p>
            <a:pPr marL="457200" indent="-457200"/>
            <a:r>
              <a:rPr lang="en-GB" sz="8000" dirty="0" smtClean="0">
                <a:solidFill>
                  <a:srgbClr val="002060"/>
                </a:solidFill>
              </a:rPr>
              <a:t>Take care with live events. </a:t>
            </a:r>
            <a:endParaRPr lang="en-GB" sz="8000" dirty="0">
              <a:solidFill>
                <a:srgbClr val="002060"/>
              </a:solidFill>
            </a:endParaRPr>
          </a:p>
          <a:p>
            <a:pPr marL="457200" indent="-457200"/>
            <a:r>
              <a:rPr lang="en-GB" sz="8000" dirty="0" smtClean="0">
                <a:solidFill>
                  <a:srgbClr val="002060"/>
                </a:solidFill>
              </a:rPr>
              <a:t>Scaffolding engagement</a:t>
            </a:r>
            <a:endParaRPr lang="en-GB" sz="8000" dirty="0">
              <a:solidFill>
                <a:srgbClr val="002060"/>
              </a:solidFill>
            </a:endParaRPr>
          </a:p>
          <a:p>
            <a:pPr marL="457200" indent="-457200"/>
            <a:r>
              <a:rPr lang="en-GB" sz="8000" dirty="0">
                <a:solidFill>
                  <a:srgbClr val="002060"/>
                </a:solidFill>
              </a:rPr>
              <a:t>Assessment for learning</a:t>
            </a:r>
          </a:p>
          <a:p>
            <a:pPr marL="457200" indent="-457200"/>
            <a:r>
              <a:rPr lang="en-GB" sz="8000" dirty="0" smtClean="0">
                <a:solidFill>
                  <a:srgbClr val="002060"/>
                </a:solidFill>
              </a:rPr>
              <a:t>Signposting </a:t>
            </a:r>
            <a:r>
              <a:rPr lang="en-GB" sz="8000" dirty="0">
                <a:solidFill>
                  <a:srgbClr val="002060"/>
                </a:solidFill>
              </a:rPr>
              <a:t>wider </a:t>
            </a:r>
            <a:r>
              <a:rPr lang="en-GB" sz="8000" dirty="0" smtClean="0">
                <a:solidFill>
                  <a:srgbClr val="002060"/>
                </a:solidFill>
              </a:rPr>
              <a:t>support</a:t>
            </a:r>
            <a:endParaRPr lang="en-GB" sz="8000" dirty="0">
              <a:solidFill>
                <a:srgbClr val="002060"/>
              </a:solidFill>
            </a:endParaRPr>
          </a:p>
          <a:p>
            <a:pPr marL="457200" indent="-457200"/>
            <a:r>
              <a:rPr lang="en-GB" sz="8000" dirty="0">
                <a:solidFill>
                  <a:srgbClr val="002060"/>
                </a:solidFill>
              </a:rPr>
              <a:t>Look after your own wellbeing</a:t>
            </a:r>
            <a:endParaRPr lang="en-GB" sz="9600" b="1" dirty="0">
              <a:solidFill>
                <a:srgbClr val="002060"/>
              </a:solidFill>
            </a:endParaRPr>
          </a:p>
          <a:p>
            <a:endParaRPr lang="en-GB" sz="6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sz="7200" b="1" dirty="0">
                <a:solidFill>
                  <a:srgbClr val="002060"/>
                </a:solidFill>
              </a:rPr>
              <a:t>Enhanced significance in context of </a:t>
            </a:r>
            <a:r>
              <a:rPr lang="en-GB" sz="7200" b="1" dirty="0" smtClean="0">
                <a:solidFill>
                  <a:srgbClr val="002060"/>
                </a:solidFill>
              </a:rPr>
              <a:t>hybrid learning</a:t>
            </a:r>
            <a:r>
              <a:rPr lang="en-GB" sz="7200" b="1" dirty="0">
                <a:solidFill>
                  <a:srgbClr val="002060"/>
                </a:solidFill>
              </a:rPr>
              <a:t>. </a:t>
            </a:r>
          </a:p>
          <a:p>
            <a:endParaRPr lang="en-GB" sz="48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sz="4400" dirty="0"/>
              <a:t>Gareth Hughes (2020) </a:t>
            </a:r>
            <a:r>
              <a:rPr lang="en-GB" sz="4400" i="1" dirty="0"/>
              <a:t>Supporting Student Wellbeing Through Curriculum Design. </a:t>
            </a:r>
            <a:r>
              <a:rPr lang="en-GB" sz="4400" dirty="0"/>
              <a:t>Watt Works Guides. No.20. </a:t>
            </a:r>
            <a:endParaRPr lang="en-GB" sz="4400" dirty="0">
              <a:hlinkClick r:id="rId4"/>
            </a:endParaRPr>
          </a:p>
          <a:p>
            <a:pPr marL="0" indent="0">
              <a:buNone/>
            </a:pPr>
            <a:r>
              <a:rPr lang="en-GB" sz="4400" dirty="0">
                <a:hlinkClick r:id="rId4"/>
              </a:rPr>
              <a:t>https://lta.hw.ac.uk/wp-content/uploads/Guide-NO20_Supporting-Student-Wellbeing-Through-Curriculum-Design-and-Delivery.pdf</a:t>
            </a:r>
            <a:endParaRPr lang="en-GB" sz="4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6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1038233"/>
            <a:ext cx="10515600" cy="1325563"/>
          </a:xfrm>
        </p:spPr>
        <p:txBody>
          <a:bodyPr>
            <a:normAutofit/>
          </a:bodyPr>
          <a:lstStyle/>
          <a:p>
            <a:r>
              <a:rPr lang="en-GB" sz="3600" b="1" dirty="0" smtClean="0"/>
              <a:t>Exploring Pandemic Narratives and Practical Change</a:t>
            </a:r>
            <a:endParaRPr lang="en-GB" sz="3600" b="1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35664"/>
            <a:ext cx="5181600" cy="4099367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77000" y="2135664"/>
            <a:ext cx="5181600" cy="40993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298" y="156797"/>
            <a:ext cx="3682303" cy="110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153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18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4D5255-4C9B-46B3-B175-05A128533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821" y="0"/>
            <a:ext cx="7294179" cy="686242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8" name="Freeform: Shape 20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9" name="Freeform: Shape 22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6857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19A8FA-1B3F-4ACA-8903-B0FEE6CCC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904" y="951752"/>
            <a:ext cx="4992624" cy="1243584"/>
          </a:xfrm>
        </p:spPr>
        <p:txBody>
          <a:bodyPr anchor="ctr">
            <a:normAutofit/>
          </a:bodyPr>
          <a:lstStyle/>
          <a:p>
            <a:r>
              <a:rPr lang="en-GB" sz="3600" b="1" dirty="0" smtClean="0">
                <a:solidFill>
                  <a:srgbClr val="002060"/>
                </a:solidFill>
              </a:rPr>
              <a:t>Practical Steps: Assessment</a:t>
            </a:r>
            <a:endParaRPr lang="en-GB" sz="3600" b="1" dirty="0">
              <a:solidFill>
                <a:srgbClr val="00206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769" y="2195336"/>
            <a:ext cx="49834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4BC22-4C55-4D95-A24A-ACE4934D3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" y="2119477"/>
            <a:ext cx="5727192" cy="4232693"/>
          </a:xfrm>
        </p:spPr>
        <p:txBody>
          <a:bodyPr anchor="t">
            <a:normAutofit fontScale="70000" lnSpcReduction="20000"/>
          </a:bodyPr>
          <a:lstStyle/>
          <a:p>
            <a:pPr marL="0" indent="0">
              <a:buNone/>
            </a:pPr>
            <a:endParaRPr lang="en-GB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b="1" dirty="0" smtClean="0">
                <a:solidFill>
                  <a:srgbClr val="002060"/>
                </a:solidFill>
              </a:rPr>
              <a:t>Reframing Assessment &amp; </a:t>
            </a:r>
            <a:r>
              <a:rPr lang="en-GB" b="1" dirty="0">
                <a:solidFill>
                  <a:srgbClr val="002060"/>
                </a:solidFill>
              </a:rPr>
              <a:t>Examinations</a:t>
            </a:r>
          </a:p>
          <a:p>
            <a:endParaRPr lang="en-GB" sz="1000" b="1" dirty="0">
              <a:solidFill>
                <a:srgbClr val="002060"/>
              </a:solidFill>
            </a:endParaRPr>
          </a:p>
          <a:p>
            <a:pPr marL="571500" indent="-571500"/>
            <a:r>
              <a:rPr lang="en-GB" dirty="0" smtClean="0">
                <a:solidFill>
                  <a:srgbClr val="002060"/>
                </a:solidFill>
              </a:rPr>
              <a:t>Beyond the rapid ‘take home exam’</a:t>
            </a:r>
          </a:p>
          <a:p>
            <a:pPr marL="571500" indent="-571500"/>
            <a:r>
              <a:rPr lang="en-GB" dirty="0" smtClean="0">
                <a:solidFill>
                  <a:srgbClr val="002060"/>
                </a:solidFill>
              </a:rPr>
              <a:t>Accessibility and authenticity </a:t>
            </a:r>
          </a:p>
          <a:p>
            <a:pPr marL="571500" indent="-571500"/>
            <a:r>
              <a:rPr lang="en-GB" dirty="0" smtClean="0">
                <a:solidFill>
                  <a:srgbClr val="002060"/>
                </a:solidFill>
              </a:rPr>
              <a:t>Recognition of skills</a:t>
            </a:r>
          </a:p>
          <a:p>
            <a:pPr marL="1028700" lvl="1" indent="-571500"/>
            <a:r>
              <a:rPr lang="en-GB" dirty="0" smtClean="0">
                <a:solidFill>
                  <a:srgbClr val="002060"/>
                </a:solidFill>
              </a:rPr>
              <a:t>Labs </a:t>
            </a:r>
            <a:r>
              <a:rPr lang="en-GB" dirty="0">
                <a:solidFill>
                  <a:srgbClr val="002060"/>
                </a:solidFill>
              </a:rPr>
              <a:t>and </a:t>
            </a:r>
            <a:r>
              <a:rPr lang="en-GB" dirty="0" smtClean="0">
                <a:solidFill>
                  <a:srgbClr val="002060"/>
                </a:solidFill>
              </a:rPr>
              <a:t>fieldwork</a:t>
            </a:r>
          </a:p>
          <a:p>
            <a:pPr marL="1028700" lvl="1" indent="-571500"/>
            <a:r>
              <a:rPr lang="en-GB" dirty="0">
                <a:solidFill>
                  <a:srgbClr val="002060"/>
                </a:solidFill>
              </a:rPr>
              <a:t>Pragmatism vs long term </a:t>
            </a:r>
            <a:r>
              <a:rPr lang="en-GB" dirty="0" smtClean="0">
                <a:solidFill>
                  <a:srgbClr val="002060"/>
                </a:solidFill>
              </a:rPr>
              <a:t>interests</a:t>
            </a:r>
          </a:p>
          <a:p>
            <a:pPr marL="0" indent="0">
              <a:buNone/>
            </a:pPr>
            <a:endParaRPr lang="en-GB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dirty="0" smtClean="0">
                <a:solidFill>
                  <a:srgbClr val="002060"/>
                </a:solidFill>
              </a:rPr>
              <a:t>Students and staff need support to adjust a reframe approaches to assessment for learning in this context. </a:t>
            </a:r>
            <a:endParaRPr lang="en-GB" dirty="0">
              <a:solidFill>
                <a:srgbClr val="002060"/>
              </a:solidFill>
            </a:endParaRPr>
          </a:p>
          <a:p>
            <a:pPr marL="571500" indent="-571500"/>
            <a:endParaRPr lang="en-GB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dirty="0" smtClean="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endParaRPr lang="en-GB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14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18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4D5255-4C9B-46B3-B175-05A128533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35751" cy="686242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8" name="Freeform: Shape 20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9" name="Freeform: Shape 22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6857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19A8FA-1B3F-4ACA-8903-B0FEE6CCC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904" y="951752"/>
            <a:ext cx="5425394" cy="1243584"/>
          </a:xfrm>
        </p:spPr>
        <p:txBody>
          <a:bodyPr anchor="ctr">
            <a:normAutofit/>
          </a:bodyPr>
          <a:lstStyle/>
          <a:p>
            <a:r>
              <a:rPr lang="en-GB" sz="3200" b="1" dirty="0" smtClean="0">
                <a:solidFill>
                  <a:srgbClr val="002060"/>
                </a:solidFill>
              </a:rPr>
              <a:t>Practical Steps: Campus Space</a:t>
            </a:r>
            <a:endParaRPr lang="en-GB" sz="3200" b="1" dirty="0">
              <a:solidFill>
                <a:srgbClr val="00206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769" y="2195336"/>
            <a:ext cx="49834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4BC22-4C55-4D95-A24A-ACE4934D3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426" y="2413767"/>
            <a:ext cx="5561872" cy="4232693"/>
          </a:xfrm>
        </p:spPr>
        <p:txBody>
          <a:bodyPr anchor="t">
            <a:normAutofit lnSpcReduction="10000"/>
          </a:bodyPr>
          <a:lstStyle/>
          <a:p>
            <a:pPr marL="0" indent="0">
              <a:buNone/>
            </a:pPr>
            <a:r>
              <a:rPr lang="en-GB" sz="2400" b="1" dirty="0" smtClean="0">
                <a:solidFill>
                  <a:srgbClr val="002060"/>
                </a:solidFill>
              </a:rPr>
              <a:t>Balancing </a:t>
            </a:r>
            <a:r>
              <a:rPr lang="en-GB" sz="2400" b="1" dirty="0">
                <a:solidFill>
                  <a:srgbClr val="002060"/>
                </a:solidFill>
              </a:rPr>
              <a:t>interests and wellbeing concerns related to return to campus.</a:t>
            </a:r>
          </a:p>
          <a:p>
            <a:pPr marL="0" indent="0">
              <a:buNone/>
            </a:pPr>
            <a:endParaRPr lang="en-GB" sz="2400" dirty="0" smtClean="0">
              <a:solidFill>
                <a:srgbClr val="002060"/>
              </a:solidFill>
            </a:endParaRPr>
          </a:p>
          <a:p>
            <a:r>
              <a:rPr lang="en-GB" sz="2400" dirty="0" smtClean="0">
                <a:solidFill>
                  <a:srgbClr val="002060"/>
                </a:solidFill>
              </a:rPr>
              <a:t>Community</a:t>
            </a:r>
            <a:r>
              <a:rPr lang="en-GB" sz="2400" dirty="0">
                <a:solidFill>
                  <a:srgbClr val="002060"/>
                </a:solidFill>
              </a:rPr>
              <a:t>, space and </a:t>
            </a:r>
            <a:r>
              <a:rPr lang="en-GB" sz="2400" dirty="0" smtClean="0">
                <a:solidFill>
                  <a:srgbClr val="002060"/>
                </a:solidFill>
              </a:rPr>
              <a:t>place. </a:t>
            </a:r>
          </a:p>
          <a:p>
            <a:r>
              <a:rPr lang="en-GB" sz="2400" dirty="0" smtClean="0">
                <a:solidFill>
                  <a:srgbClr val="002060"/>
                </a:solidFill>
              </a:rPr>
              <a:t>Health, safety and learning experience. </a:t>
            </a:r>
          </a:p>
          <a:p>
            <a:r>
              <a:rPr lang="en-GB" sz="2400" dirty="0" smtClean="0">
                <a:solidFill>
                  <a:srgbClr val="002060"/>
                </a:solidFill>
              </a:rPr>
              <a:t>Timetabling across global campuses.</a:t>
            </a:r>
          </a:p>
          <a:p>
            <a:r>
              <a:rPr lang="en-GB" sz="2400" dirty="0" smtClean="0">
                <a:solidFill>
                  <a:srgbClr val="002060"/>
                </a:solidFill>
              </a:rPr>
              <a:t>Connecting learners. </a:t>
            </a:r>
            <a:endParaRPr lang="en-GB" sz="2400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sz="24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sz="1800" i="1" dirty="0" smtClean="0">
                <a:solidFill>
                  <a:srgbClr val="002060"/>
                </a:solidFill>
              </a:rPr>
              <a:t>Create meaningful</a:t>
            </a:r>
            <a:r>
              <a:rPr lang="en-GB" sz="1800" i="1" dirty="0">
                <a:solidFill>
                  <a:srgbClr val="002060"/>
                </a:solidFill>
              </a:rPr>
              <a:t>, engaging and safe on-campus learning </a:t>
            </a:r>
            <a:r>
              <a:rPr lang="en-GB" sz="1800" i="1" dirty="0" smtClean="0">
                <a:solidFill>
                  <a:srgbClr val="002060"/>
                </a:solidFill>
              </a:rPr>
              <a:t>events, but be led by pedagogy and wellbeing not the need to be back to ‘normal’.  </a:t>
            </a:r>
          </a:p>
          <a:p>
            <a:pPr marL="0" indent="0">
              <a:buNone/>
            </a:pPr>
            <a:endParaRPr lang="en-GB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76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en-GB" sz="2133" i="1" dirty="0">
              <a:solidFill>
                <a:srgbClr val="002060"/>
              </a:solidFill>
            </a:endParaRPr>
          </a:p>
          <a:p>
            <a:endParaRPr lang="en-GB" sz="2133" i="1" dirty="0">
              <a:solidFill>
                <a:srgbClr val="00206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94" y="214779"/>
            <a:ext cx="3682303" cy="110550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7381" y="1422879"/>
            <a:ext cx="79369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002060"/>
                </a:solidFill>
              </a:rPr>
              <a:t>Preparing for an academic year like no </a:t>
            </a:r>
            <a:r>
              <a:rPr lang="en-GB" sz="3200" b="1" dirty="0" smtClean="0">
                <a:solidFill>
                  <a:srgbClr val="002060"/>
                </a:solidFill>
              </a:rPr>
              <a:t>other</a:t>
            </a:r>
          </a:p>
          <a:p>
            <a:endParaRPr lang="en-GB" sz="2400" dirty="0" smtClean="0">
              <a:solidFill>
                <a:srgbClr val="002060"/>
              </a:solidFill>
            </a:endParaRPr>
          </a:p>
          <a:p>
            <a:r>
              <a:rPr lang="en-GB" sz="2400" b="1" dirty="0" smtClean="0">
                <a:solidFill>
                  <a:srgbClr val="002060"/>
                </a:solidFill>
              </a:rPr>
              <a:t>Practical </a:t>
            </a:r>
            <a:r>
              <a:rPr lang="en-GB" sz="2400" b="1" dirty="0">
                <a:solidFill>
                  <a:srgbClr val="002060"/>
                </a:solidFill>
              </a:rPr>
              <a:t>Steps to embed a culture of </a:t>
            </a:r>
            <a:r>
              <a:rPr lang="en-GB" sz="2400" b="1" dirty="0" smtClean="0">
                <a:solidFill>
                  <a:srgbClr val="002060"/>
                </a:solidFill>
              </a:rPr>
              <a:t>compassion:</a:t>
            </a:r>
            <a:endParaRPr lang="en-GB" sz="2400" b="1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2060"/>
                </a:solidFill>
              </a:rPr>
              <a:t>Address workload and staff support</a:t>
            </a:r>
            <a:endParaRPr lang="en-GB" sz="2400" dirty="0">
              <a:solidFill>
                <a:srgbClr val="002060"/>
              </a:solidFill>
            </a:endParaRP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2000" dirty="0" smtClean="0">
                <a:solidFill>
                  <a:srgbClr val="002060"/>
                </a:solidFill>
              </a:rPr>
              <a:t>Global Course Teams 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2000" dirty="0" smtClean="0">
                <a:solidFill>
                  <a:srgbClr val="002060"/>
                </a:solidFill>
              </a:rPr>
              <a:t>Support rapid pedagogic change: balance structure and creativity.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2060"/>
                </a:solidFill>
              </a:rPr>
              <a:t>Action on Assessment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2060"/>
                </a:solidFill>
              </a:rPr>
              <a:t>Accessibility of learning spaces: </a:t>
            </a:r>
            <a:r>
              <a:rPr lang="en-GB" sz="2400" dirty="0">
                <a:solidFill>
                  <a:srgbClr val="002060"/>
                </a:solidFill>
              </a:rPr>
              <a:t>o</a:t>
            </a:r>
            <a:r>
              <a:rPr lang="en-GB" sz="2400" dirty="0" smtClean="0">
                <a:solidFill>
                  <a:srgbClr val="002060"/>
                </a:solidFill>
              </a:rPr>
              <a:t>nline and on-campus</a:t>
            </a:r>
            <a:endParaRPr lang="en-GB" sz="2400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Student Support: Induction and Beyond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Partnerships and </a:t>
            </a:r>
            <a:r>
              <a:rPr lang="en-GB" sz="2400" dirty="0" smtClean="0">
                <a:solidFill>
                  <a:srgbClr val="002060"/>
                </a:solidFill>
              </a:rPr>
              <a:t>communication: Institutional and Sector</a:t>
            </a:r>
            <a:endParaRPr lang="en-GB" sz="2400" dirty="0">
              <a:solidFill>
                <a:srgbClr val="002060"/>
              </a:solidFill>
            </a:endParaRPr>
          </a:p>
          <a:p>
            <a:endParaRPr lang="en-GB" sz="2400" dirty="0" smtClean="0">
              <a:solidFill>
                <a:srgbClr val="002060"/>
              </a:solidFill>
            </a:endParaRPr>
          </a:p>
          <a:p>
            <a:pPr algn="ctr"/>
            <a:r>
              <a:rPr lang="en-GB" sz="2000" b="1" dirty="0" smtClean="0">
                <a:solidFill>
                  <a:schemeClr val="accent5">
                    <a:lumMod val="50000"/>
                  </a:schemeClr>
                </a:solidFill>
              </a:rPr>
              <a:t>Ensure responsiveness to wellbeing and care remains at the </a:t>
            </a:r>
          </a:p>
          <a:p>
            <a:pPr algn="ctr"/>
            <a:r>
              <a:rPr lang="en-GB" sz="2000" b="1" dirty="0" smtClean="0">
                <a:solidFill>
                  <a:schemeClr val="accent5">
                    <a:lumMod val="50000"/>
                  </a:schemeClr>
                </a:solidFill>
              </a:rPr>
              <a:t>heart of all decision making.  Move beyond words of care to changed practice. </a:t>
            </a:r>
            <a:endParaRPr lang="en-GB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endParaRPr lang="en-GB" sz="2000" b="1" dirty="0">
              <a:solidFill>
                <a:srgbClr val="0070C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spcAft>
                <a:spcPts val="0"/>
              </a:spcAft>
            </a:pPr>
            <a:endParaRPr lang="en-GB" dirty="0">
              <a:solidFill>
                <a:srgbClr val="002060"/>
              </a:solidFill>
              <a:latin typeface="Verdana" panose="020B0604030504040204" pitchFamily="34" charset="0"/>
              <a:ea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2854" y="1422879"/>
            <a:ext cx="3193354" cy="479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57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en-GB" sz="2133" i="1" dirty="0">
              <a:solidFill>
                <a:srgbClr val="002060"/>
              </a:solidFill>
            </a:endParaRPr>
          </a:p>
          <a:p>
            <a:endParaRPr lang="en-GB" sz="2133" i="1" dirty="0">
              <a:solidFill>
                <a:srgbClr val="00206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94" y="214779"/>
            <a:ext cx="3682303" cy="110550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71669" y="1564243"/>
            <a:ext cx="79369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2060"/>
                </a:solidFill>
              </a:rPr>
              <a:t>Compassion Beyond the Pandemic Response</a:t>
            </a:r>
            <a:endParaRPr lang="en-GB" sz="3200" b="1" dirty="0">
              <a:solidFill>
                <a:srgbClr val="002060"/>
              </a:solidFill>
            </a:endParaRPr>
          </a:p>
          <a:p>
            <a:endParaRPr lang="en-GB" sz="3200" dirty="0" smtClean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C</a:t>
            </a:r>
            <a:r>
              <a:rPr lang="en-GB" sz="2400" dirty="0" smtClean="0">
                <a:solidFill>
                  <a:srgbClr val="002060"/>
                </a:solidFill>
              </a:rPr>
              <a:t>ompassion </a:t>
            </a:r>
            <a:r>
              <a:rPr lang="en-GB" sz="2400" dirty="0">
                <a:solidFill>
                  <a:srgbClr val="002060"/>
                </a:solidFill>
              </a:rPr>
              <a:t>in institutional </a:t>
            </a:r>
            <a:r>
              <a:rPr lang="en-GB" sz="2400" dirty="0" smtClean="0">
                <a:solidFill>
                  <a:srgbClr val="002060"/>
                </a:solidFill>
              </a:rPr>
              <a:t>policy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C</a:t>
            </a:r>
            <a:r>
              <a:rPr lang="en-GB" sz="2400" dirty="0" smtClean="0">
                <a:solidFill>
                  <a:srgbClr val="002060"/>
                </a:solidFill>
              </a:rPr>
              <a:t>ompassion </a:t>
            </a:r>
            <a:r>
              <a:rPr lang="en-GB" sz="2400" dirty="0">
                <a:solidFill>
                  <a:srgbClr val="002060"/>
                </a:solidFill>
              </a:rPr>
              <a:t>in </a:t>
            </a:r>
            <a:r>
              <a:rPr lang="en-GB" sz="2400" dirty="0" smtClean="0">
                <a:solidFill>
                  <a:srgbClr val="002060"/>
                </a:solidFill>
              </a:rPr>
              <a:t>teaching and assessment practice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</a:rPr>
              <a:t>C</a:t>
            </a:r>
            <a:r>
              <a:rPr lang="en-GB" sz="2400" dirty="0" smtClean="0">
                <a:solidFill>
                  <a:srgbClr val="002060"/>
                </a:solidFill>
              </a:rPr>
              <a:t>ompassion </a:t>
            </a:r>
            <a:r>
              <a:rPr lang="en-GB" sz="2400" dirty="0">
                <a:solidFill>
                  <a:srgbClr val="002060"/>
                </a:solidFill>
              </a:rPr>
              <a:t>in how we frame collegiality and team-working. </a:t>
            </a:r>
            <a:endParaRPr lang="en-GB" sz="3200" dirty="0" smtClean="0">
              <a:solidFill>
                <a:srgbClr val="002060"/>
              </a:solidFill>
            </a:endParaRPr>
          </a:p>
          <a:p>
            <a:endParaRPr lang="en-GB" sz="2000" b="1" dirty="0" smtClean="0">
              <a:solidFill>
                <a:srgbClr val="0070C0"/>
              </a:solidFill>
            </a:endParaRPr>
          </a:p>
          <a:p>
            <a:pPr algn="ctr"/>
            <a:r>
              <a:rPr lang="en-GB" sz="2000" b="1" i="1" dirty="0" smtClean="0">
                <a:solidFill>
                  <a:srgbClr val="002060"/>
                </a:solidFill>
              </a:rPr>
              <a:t>Make sure pandemic practices and insights are not lost. </a:t>
            </a:r>
          </a:p>
          <a:p>
            <a:pPr algn="ctr"/>
            <a:r>
              <a:rPr lang="en-GB" sz="2000" dirty="0" smtClean="0">
                <a:solidFill>
                  <a:srgbClr val="002060"/>
                </a:solidFill>
              </a:rPr>
              <a:t>Intertwining of narratives of ‘online pivot’ and of care.  </a:t>
            </a:r>
          </a:p>
          <a:p>
            <a:pPr algn="ctr"/>
            <a:r>
              <a:rPr lang="en-GB" sz="2000" dirty="0" smtClean="0">
                <a:solidFill>
                  <a:srgbClr val="002060"/>
                </a:solidFill>
              </a:rPr>
              <a:t>Value connection, interactions and creative engagement - and offer time and support to facilitate these.  </a:t>
            </a:r>
          </a:p>
          <a:p>
            <a:pPr marL="457200" indent="-457200">
              <a:buAutoNum type="arabicPeriod"/>
            </a:pPr>
            <a:endParaRPr lang="en-GB" sz="2000" b="1" dirty="0">
              <a:solidFill>
                <a:srgbClr val="0070C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spcAft>
                <a:spcPts val="0"/>
              </a:spcAft>
            </a:pPr>
            <a:endParaRPr lang="en-GB" dirty="0">
              <a:solidFill>
                <a:srgbClr val="002060"/>
              </a:solidFill>
              <a:latin typeface="Verdana" panose="020B0604030504040204" pitchFamily="34" charset="0"/>
              <a:ea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4906" y="1767631"/>
            <a:ext cx="3248269" cy="424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25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735475" y="1527142"/>
            <a:ext cx="7021159" cy="5196792"/>
          </a:xfrm>
        </p:spPr>
        <p:txBody>
          <a:bodyPr>
            <a:normAutofit/>
          </a:bodyPr>
          <a:lstStyle/>
          <a:p>
            <a:pPr algn="ctr"/>
            <a:endParaRPr lang="en-GB" sz="2600" b="1" i="1" dirty="0">
              <a:solidFill>
                <a:srgbClr val="0070C0"/>
              </a:solidFill>
            </a:endParaRPr>
          </a:p>
          <a:p>
            <a:endParaRPr lang="en-GB" sz="2133" i="1" dirty="0">
              <a:solidFill>
                <a:srgbClr val="00206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94" y="214779"/>
            <a:ext cx="3682303" cy="11055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3968" y="530923"/>
            <a:ext cx="3418733" cy="45674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8141" y="2075756"/>
            <a:ext cx="63537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</a:rPr>
              <a:t>And over to you: </a:t>
            </a:r>
          </a:p>
          <a:p>
            <a:endParaRPr lang="en-GB" sz="2400" b="1" dirty="0">
              <a:solidFill>
                <a:srgbClr val="002060"/>
              </a:solidFill>
            </a:endParaRPr>
          </a:p>
          <a:p>
            <a:r>
              <a:rPr lang="en-GB" sz="2400" dirty="0" smtClean="0">
                <a:solidFill>
                  <a:srgbClr val="002060"/>
                </a:solidFill>
              </a:rPr>
              <a:t>What </a:t>
            </a:r>
            <a:r>
              <a:rPr lang="en-GB" sz="2400" dirty="0" smtClean="0">
                <a:solidFill>
                  <a:srgbClr val="002060"/>
                </a:solidFill>
              </a:rPr>
              <a:t>are the snapshots of teaching and learning in the contest of the global pandemic that will remain with you?  </a:t>
            </a:r>
          </a:p>
          <a:p>
            <a:endParaRPr lang="en-GB" sz="2400" dirty="0" smtClean="0">
              <a:solidFill>
                <a:srgbClr val="002060"/>
              </a:solidFill>
            </a:endParaRPr>
          </a:p>
          <a:p>
            <a:r>
              <a:rPr lang="en-GB" sz="2400" dirty="0" smtClean="0">
                <a:solidFill>
                  <a:srgbClr val="002060"/>
                </a:solidFill>
              </a:rPr>
              <a:t>What practice will you hold on to and develop?  </a:t>
            </a:r>
          </a:p>
          <a:p>
            <a:endParaRPr lang="en-GB" sz="2400" dirty="0" smtClean="0">
              <a:solidFill>
                <a:srgbClr val="002060"/>
              </a:solidFill>
            </a:endParaRPr>
          </a:p>
          <a:p>
            <a:r>
              <a:rPr lang="en-GB" sz="2400" dirty="0" smtClean="0">
                <a:solidFill>
                  <a:srgbClr val="002060"/>
                </a:solidFill>
              </a:rPr>
              <a:t>In what ways will this experience reframe your approach to teaching and </a:t>
            </a:r>
            <a:r>
              <a:rPr lang="en-GB" sz="2400" dirty="0" smtClean="0">
                <a:solidFill>
                  <a:srgbClr val="002060"/>
                </a:solidFill>
              </a:rPr>
              <a:t>learning, make it kinder or more compassionate? </a:t>
            </a:r>
            <a:endParaRPr lang="en-GB" sz="2400" dirty="0">
              <a:solidFill>
                <a:srgbClr val="00206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9223" y="5305210"/>
            <a:ext cx="4962525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94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735475" y="1527142"/>
            <a:ext cx="7021159" cy="5196792"/>
          </a:xfrm>
        </p:spPr>
        <p:txBody>
          <a:bodyPr>
            <a:normAutofit/>
          </a:bodyPr>
          <a:lstStyle/>
          <a:p>
            <a:pPr algn="ctr"/>
            <a:endParaRPr lang="en-GB" sz="2600" b="1" i="1">
              <a:solidFill>
                <a:srgbClr val="0070C0"/>
              </a:solidFill>
            </a:endParaRPr>
          </a:p>
          <a:p>
            <a:endParaRPr lang="en-GB" sz="2133" i="1">
              <a:solidFill>
                <a:srgbClr val="00206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94" y="214779"/>
            <a:ext cx="3682303" cy="110550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631416" y="5510142"/>
            <a:ext cx="684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DISCUSSION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6609" y="1527142"/>
            <a:ext cx="5669882" cy="377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57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en-GB" sz="2133" i="1" dirty="0">
              <a:solidFill>
                <a:srgbClr val="002060"/>
              </a:solidFill>
            </a:endParaRPr>
          </a:p>
          <a:p>
            <a:endParaRPr lang="en-GB" sz="2133" i="1" dirty="0">
              <a:solidFill>
                <a:srgbClr val="00206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1043" y="193759"/>
            <a:ext cx="3100543" cy="93084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42990" y="4001437"/>
            <a:ext cx="8021185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anose="020B0604030504040204" pitchFamily="34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5975" y="305068"/>
            <a:ext cx="9197624" cy="665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Heriot-Watt</a:t>
            </a:r>
            <a:r>
              <a:rPr kumimoji="0" lang="en-GB" sz="1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Learning and Teaching Academy Resources</a:t>
            </a:r>
          </a:p>
          <a:p>
            <a:pPr lvl="0">
              <a:defRPr/>
            </a:pPr>
            <a:r>
              <a:rPr lang="en-GB" dirty="0">
                <a:hlinkClick r:id="rId4"/>
              </a:rPr>
              <a:t>https://lta.hw.ac.uk/responsive-blended-learning</a:t>
            </a:r>
            <a:r>
              <a:rPr lang="en-GB" dirty="0" smtClean="0">
                <a:hlinkClick r:id="rId4"/>
              </a:rPr>
              <a:t>/</a:t>
            </a:r>
            <a:endParaRPr lang="en-GB" dirty="0" smtClean="0"/>
          </a:p>
          <a:p>
            <a:pPr lvl="0">
              <a:defRPr/>
            </a:pPr>
            <a:r>
              <a:rPr lang="en-GB" dirty="0">
                <a:hlinkClick r:id="rId5"/>
              </a:rPr>
              <a:t>https://lta.hw.ac.uk/supporting-student-learning-online</a:t>
            </a:r>
            <a:r>
              <a:rPr lang="en-GB" dirty="0" smtClean="0">
                <a:hlinkClick r:id="rId5"/>
              </a:rPr>
              <a:t>/</a:t>
            </a:r>
            <a:endParaRPr lang="en-GB" dirty="0" smtClean="0"/>
          </a:p>
          <a:p>
            <a:pPr lvl="0">
              <a:defRPr/>
            </a:pPr>
            <a:r>
              <a:rPr lang="en-GB" dirty="0">
                <a:hlinkClick r:id="rId6"/>
              </a:rPr>
              <a:t>https://lta.hw.ac.uk/digital-education</a:t>
            </a:r>
            <a:r>
              <a:rPr lang="en-GB" dirty="0" smtClean="0">
                <a:hlinkClick r:id="rId6"/>
              </a:rPr>
              <a:t>/</a:t>
            </a:r>
            <a:endParaRPr lang="en-GB" dirty="0" smtClean="0"/>
          </a:p>
          <a:p>
            <a:pPr lvl="0">
              <a:defRPr/>
            </a:pPr>
            <a:endParaRPr lang="en-GB" dirty="0" smtClean="0">
              <a:solidFill>
                <a:srgbClr val="002060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 smtClean="0">
                <a:solidFill>
                  <a:srgbClr val="002060"/>
                </a:solidFill>
                <a:latin typeface="Calibri" panose="020F0502020204030204"/>
              </a:rPr>
              <a:t>References and Further Reading </a:t>
            </a:r>
          </a:p>
          <a:p>
            <a:r>
              <a:rPr lang="en-GB" sz="1050" dirty="0" smtClean="0">
                <a:solidFill>
                  <a:srgbClr val="002060"/>
                </a:solidFill>
              </a:rPr>
              <a:t>Blackmore</a:t>
            </a:r>
            <a:r>
              <a:rPr lang="en-GB" sz="1050" dirty="0">
                <a:solidFill>
                  <a:srgbClr val="002060"/>
                </a:solidFill>
              </a:rPr>
              <a:t>, P. (2016). </a:t>
            </a:r>
            <a:r>
              <a:rPr lang="en-GB" sz="1050" i="1" dirty="0">
                <a:solidFill>
                  <a:srgbClr val="002060"/>
                </a:solidFill>
              </a:rPr>
              <a:t>Prestige in Academic Life: Excellence and Exclusion</a:t>
            </a:r>
            <a:r>
              <a:rPr lang="en-GB" sz="1050" dirty="0">
                <a:solidFill>
                  <a:srgbClr val="002060"/>
                </a:solidFill>
              </a:rPr>
              <a:t>. London: Routledge</a:t>
            </a:r>
            <a:r>
              <a:rPr lang="en-GB" sz="1050" dirty="0" smtClean="0">
                <a:solidFill>
                  <a:srgbClr val="002060"/>
                </a:solidFill>
              </a:rPr>
              <a:t>.</a:t>
            </a:r>
          </a:p>
          <a:p>
            <a:r>
              <a:rPr lang="en-GB" sz="1050" dirty="0">
                <a:solidFill>
                  <a:srgbClr val="002060"/>
                </a:solidFill>
              </a:rPr>
              <a:t>Brink, C. (2018). </a:t>
            </a:r>
            <a:r>
              <a:rPr lang="en-GB" sz="1050" i="1" dirty="0">
                <a:solidFill>
                  <a:srgbClr val="002060"/>
                </a:solidFill>
              </a:rPr>
              <a:t>The soul of a university: Why excellence is not enough. </a:t>
            </a:r>
            <a:r>
              <a:rPr lang="en-GB" sz="1050" dirty="0">
                <a:solidFill>
                  <a:srgbClr val="002060"/>
                </a:solidFill>
              </a:rPr>
              <a:t>Bristol: Bristol University Press.</a:t>
            </a:r>
          </a:p>
          <a:p>
            <a:r>
              <a:rPr lang="en-GB" sz="1050" dirty="0" err="1">
                <a:solidFill>
                  <a:srgbClr val="002060"/>
                </a:solidFill>
              </a:rPr>
              <a:t>doi</a:t>
            </a:r>
            <a:r>
              <a:rPr lang="en-GB" sz="1050" dirty="0">
                <a:solidFill>
                  <a:srgbClr val="002060"/>
                </a:solidFill>
              </a:rPr>
              <a:t>: </a:t>
            </a:r>
            <a:r>
              <a:rPr lang="en-GB" sz="1050" dirty="0">
                <a:solidFill>
                  <a:srgbClr val="002060"/>
                </a:solidFill>
                <a:hlinkClick r:id="rId7"/>
              </a:rPr>
              <a:t>https://</a:t>
            </a:r>
            <a:r>
              <a:rPr lang="en-GB" sz="1050" dirty="0" smtClean="0">
                <a:solidFill>
                  <a:srgbClr val="002060"/>
                </a:solidFill>
                <a:hlinkClick r:id="rId7"/>
              </a:rPr>
              <a:t>doi.org/10.2307/j.ctv56fgwf</a:t>
            </a:r>
            <a:endParaRPr lang="en-GB" sz="1050" dirty="0" smtClean="0">
              <a:solidFill>
                <a:srgbClr val="002060"/>
              </a:solidFill>
            </a:endParaRPr>
          </a:p>
          <a:p>
            <a:r>
              <a:rPr lang="en-GB" sz="1050" dirty="0">
                <a:solidFill>
                  <a:srgbClr val="002060"/>
                </a:solidFill>
              </a:rPr>
              <a:t>Caddell, M. &amp; Wilder, K. (2018) ‘Seeking Compassion in the Measured University: Generosity, Collegiality and Competition in Academic Practice’, Journal of Perspectives in Applied Academic Practice.  6(3).</a:t>
            </a:r>
            <a:endParaRPr lang="en-GB" sz="1050" dirty="0" smtClean="0">
              <a:solidFill>
                <a:srgbClr val="002060"/>
              </a:solidFill>
            </a:endParaRPr>
          </a:p>
          <a:p>
            <a:r>
              <a:rPr lang="en-GB" sz="1050" dirty="0" err="1" smtClean="0">
                <a:solidFill>
                  <a:srgbClr val="002060"/>
                </a:solidFill>
              </a:rPr>
              <a:t>Cannizzo</a:t>
            </a:r>
            <a:r>
              <a:rPr lang="en-GB" sz="1050" dirty="0">
                <a:solidFill>
                  <a:srgbClr val="002060"/>
                </a:solidFill>
              </a:rPr>
              <a:t>, F. (2018). ‘’You’ve got to love what you do’: Academic labour in a culture of authenticity. </a:t>
            </a:r>
            <a:r>
              <a:rPr lang="en-GB" sz="1050" i="1" dirty="0">
                <a:solidFill>
                  <a:srgbClr val="002060"/>
                </a:solidFill>
              </a:rPr>
              <a:t>The Sociological Review Volume, 66</a:t>
            </a:r>
            <a:r>
              <a:rPr lang="en-GB" sz="1050" dirty="0">
                <a:solidFill>
                  <a:srgbClr val="002060"/>
                </a:solidFill>
              </a:rPr>
              <a:t>(1), 91-106.</a:t>
            </a:r>
          </a:p>
          <a:p>
            <a:r>
              <a:rPr lang="en-GB" sz="1050" dirty="0" err="1">
                <a:solidFill>
                  <a:srgbClr val="002060"/>
                </a:solidFill>
              </a:rPr>
              <a:t>doi</a:t>
            </a:r>
            <a:r>
              <a:rPr lang="en-GB" sz="1050" dirty="0">
                <a:solidFill>
                  <a:srgbClr val="002060"/>
                </a:solidFill>
              </a:rPr>
              <a:t>: https://doi.org/10.1177/0038026116681439</a:t>
            </a:r>
          </a:p>
          <a:p>
            <a:r>
              <a:rPr lang="en-GB" sz="1050" dirty="0" smtClean="0">
                <a:solidFill>
                  <a:srgbClr val="002060"/>
                </a:solidFill>
              </a:rPr>
              <a:t>Deem</a:t>
            </a:r>
            <a:r>
              <a:rPr lang="en-GB" sz="1050" dirty="0">
                <a:solidFill>
                  <a:srgbClr val="002060"/>
                </a:solidFill>
              </a:rPr>
              <a:t>, R. (1998). ‘New </a:t>
            </a:r>
            <a:r>
              <a:rPr lang="en-GB" sz="1050" dirty="0" err="1">
                <a:solidFill>
                  <a:srgbClr val="002060"/>
                </a:solidFill>
              </a:rPr>
              <a:t>managerialism</a:t>
            </a:r>
            <a:r>
              <a:rPr lang="en-GB" sz="1050" dirty="0">
                <a:solidFill>
                  <a:srgbClr val="002060"/>
                </a:solidFill>
              </a:rPr>
              <a:t>’ and higher education: The management of performance and cultures in universities in the United Kingdom.</a:t>
            </a:r>
          </a:p>
          <a:p>
            <a:r>
              <a:rPr lang="en-GB" sz="1050" i="1" dirty="0">
                <a:solidFill>
                  <a:srgbClr val="002060"/>
                </a:solidFill>
              </a:rPr>
              <a:t>International Studies in Sociology of Education, 8</a:t>
            </a:r>
            <a:r>
              <a:rPr lang="en-GB" sz="1050" dirty="0">
                <a:solidFill>
                  <a:srgbClr val="002060"/>
                </a:solidFill>
              </a:rPr>
              <a:t>(1), 47-70</a:t>
            </a:r>
            <a:r>
              <a:rPr lang="en-GB" sz="1050" dirty="0" smtClean="0">
                <a:solidFill>
                  <a:srgbClr val="002060"/>
                </a:solidFill>
              </a:rPr>
              <a:t>.</a:t>
            </a:r>
          </a:p>
          <a:p>
            <a:r>
              <a:rPr lang="en-GB" sz="1050" dirty="0">
                <a:solidFill>
                  <a:srgbClr val="002060"/>
                </a:solidFill>
              </a:rPr>
              <a:t>P. Gibbs (Ed.) </a:t>
            </a:r>
            <a:r>
              <a:rPr lang="en-GB" sz="1050" i="1" dirty="0">
                <a:solidFill>
                  <a:srgbClr val="002060"/>
                </a:solidFill>
              </a:rPr>
              <a:t>The Pedagogy of Compassion at the Heart of Higher Education</a:t>
            </a:r>
            <a:r>
              <a:rPr lang="en-GB" sz="1050" dirty="0">
                <a:solidFill>
                  <a:srgbClr val="002060"/>
                </a:solidFill>
              </a:rPr>
              <a:t>, pp. 1-16. Springer, Cham. </a:t>
            </a:r>
            <a:r>
              <a:rPr lang="en-GB" sz="1050" dirty="0" err="1">
                <a:solidFill>
                  <a:srgbClr val="002060"/>
                </a:solidFill>
              </a:rPr>
              <a:t>doi</a:t>
            </a:r>
            <a:r>
              <a:rPr lang="en-GB" sz="1050" dirty="0">
                <a:solidFill>
                  <a:srgbClr val="002060"/>
                </a:solidFill>
              </a:rPr>
              <a:t>: </a:t>
            </a:r>
            <a:r>
              <a:rPr lang="en-GB" sz="1050" dirty="0">
                <a:solidFill>
                  <a:srgbClr val="002060"/>
                </a:solidFill>
                <a:hlinkClick r:id="rId8"/>
              </a:rPr>
              <a:t>https://doi.org/10.1007/978-3-319-57783-8_</a:t>
            </a:r>
            <a:endParaRPr lang="en-GB" sz="1050" dirty="0">
              <a:solidFill>
                <a:srgbClr val="002060"/>
              </a:solidFill>
            </a:endParaRPr>
          </a:p>
          <a:p>
            <a:r>
              <a:rPr lang="en-GB" sz="1050" dirty="0" smtClean="0">
                <a:solidFill>
                  <a:srgbClr val="002060"/>
                </a:solidFill>
              </a:rPr>
              <a:t>Grove</a:t>
            </a:r>
            <a:r>
              <a:rPr lang="en-GB" sz="1050" dirty="0">
                <a:solidFill>
                  <a:srgbClr val="002060"/>
                </a:solidFill>
              </a:rPr>
              <a:t>, J. (2018a). Zombie academic on the march. Times Higher Education Supplement. 5/7/2018.</a:t>
            </a:r>
          </a:p>
          <a:p>
            <a:r>
              <a:rPr lang="en-GB" sz="1050" dirty="0">
                <a:solidFill>
                  <a:srgbClr val="002060"/>
                </a:solidFill>
                <a:hlinkClick r:id="rId9"/>
              </a:rPr>
              <a:t>https://</a:t>
            </a:r>
            <a:r>
              <a:rPr lang="en-GB" sz="1050" dirty="0" smtClean="0">
                <a:solidFill>
                  <a:srgbClr val="002060"/>
                </a:solidFill>
                <a:hlinkClick r:id="rId9"/>
              </a:rPr>
              <a:t>www.timeshighereducation.com/news/zombie-academic-march</a:t>
            </a:r>
            <a:endParaRPr lang="en-GB" sz="1050" dirty="0" smtClean="0">
              <a:solidFill>
                <a:srgbClr val="002060"/>
              </a:solidFill>
            </a:endParaRPr>
          </a:p>
          <a:p>
            <a:r>
              <a:rPr lang="en-GB" sz="1050" dirty="0" err="1" smtClean="0">
                <a:solidFill>
                  <a:srgbClr val="002060"/>
                </a:solidFill>
              </a:rPr>
              <a:t>Kandiko</a:t>
            </a:r>
            <a:r>
              <a:rPr lang="en-GB" sz="1050" dirty="0" smtClean="0">
                <a:solidFill>
                  <a:srgbClr val="002060"/>
                </a:solidFill>
              </a:rPr>
              <a:t> </a:t>
            </a:r>
            <a:r>
              <a:rPr lang="en-GB" sz="1050" dirty="0">
                <a:solidFill>
                  <a:srgbClr val="002060"/>
                </a:solidFill>
              </a:rPr>
              <a:t>Howson, C. B., </a:t>
            </a:r>
            <a:r>
              <a:rPr lang="en-GB" sz="1050" dirty="0" err="1">
                <a:solidFill>
                  <a:srgbClr val="002060"/>
                </a:solidFill>
              </a:rPr>
              <a:t>Coate</a:t>
            </a:r>
            <a:r>
              <a:rPr lang="en-GB" sz="1050" dirty="0">
                <a:solidFill>
                  <a:srgbClr val="002060"/>
                </a:solidFill>
              </a:rPr>
              <a:t>, K., &amp; de St Croix, T. (2017). Mid-career academic women and the prestige economy. Higher Education Research &amp;</a:t>
            </a:r>
          </a:p>
          <a:p>
            <a:r>
              <a:rPr lang="en-GB" sz="1050" dirty="0">
                <a:solidFill>
                  <a:srgbClr val="002060"/>
                </a:solidFill>
              </a:rPr>
              <a:t>Development, 36(7</a:t>
            </a:r>
            <a:r>
              <a:rPr lang="en-GB" sz="1050" dirty="0" smtClean="0">
                <a:solidFill>
                  <a:srgbClr val="002060"/>
                </a:solidFill>
              </a:rPr>
              <a:t>).</a:t>
            </a:r>
          </a:p>
          <a:p>
            <a:r>
              <a:rPr lang="en-GB" sz="1050" dirty="0" err="1">
                <a:solidFill>
                  <a:srgbClr val="002060"/>
                </a:solidFill>
              </a:rPr>
              <a:t>Manathunga</a:t>
            </a:r>
            <a:r>
              <a:rPr lang="en-GB" sz="1050" dirty="0">
                <a:solidFill>
                  <a:srgbClr val="002060"/>
                </a:solidFill>
              </a:rPr>
              <a:t>, C., </a:t>
            </a:r>
            <a:r>
              <a:rPr lang="en-GB" sz="1050" dirty="0" err="1">
                <a:solidFill>
                  <a:srgbClr val="002060"/>
                </a:solidFill>
              </a:rPr>
              <a:t>Selkrig</a:t>
            </a:r>
            <a:r>
              <a:rPr lang="en-GB" sz="1050" dirty="0">
                <a:solidFill>
                  <a:srgbClr val="002060"/>
                </a:solidFill>
              </a:rPr>
              <a:t>, M., Sadler, K., &amp; </a:t>
            </a:r>
            <a:r>
              <a:rPr lang="en-GB" sz="1050" dirty="0" err="1">
                <a:solidFill>
                  <a:srgbClr val="002060"/>
                </a:solidFill>
              </a:rPr>
              <a:t>Keamy</a:t>
            </a:r>
            <a:r>
              <a:rPr lang="en-GB" sz="1050" dirty="0">
                <a:solidFill>
                  <a:srgbClr val="002060"/>
                </a:solidFill>
              </a:rPr>
              <a:t>, K. (2017). Rendering the paradoxes and pleasures of academic life: using images, poetry and drama</a:t>
            </a:r>
          </a:p>
          <a:p>
            <a:r>
              <a:rPr lang="en-GB" sz="1050" dirty="0">
                <a:solidFill>
                  <a:srgbClr val="002060"/>
                </a:solidFill>
              </a:rPr>
              <a:t>to speak back to the measured university, Higher Education Research and Development, 36(3), 526-540.</a:t>
            </a:r>
          </a:p>
          <a:p>
            <a:r>
              <a:rPr lang="en-GB" sz="1050" dirty="0" err="1">
                <a:solidFill>
                  <a:srgbClr val="002060"/>
                </a:solidFill>
              </a:rPr>
              <a:t>doi</a:t>
            </a:r>
            <a:r>
              <a:rPr lang="en-GB" sz="1050" dirty="0">
                <a:solidFill>
                  <a:srgbClr val="002060"/>
                </a:solidFill>
              </a:rPr>
              <a:t>: https://doi.org/10.1080/07294360.2017.1289157</a:t>
            </a:r>
          </a:p>
          <a:p>
            <a:r>
              <a:rPr lang="en-GB" sz="1050" dirty="0">
                <a:solidFill>
                  <a:srgbClr val="002060"/>
                </a:solidFill>
              </a:rPr>
              <a:t>Martin, B. (2011). On Being a Happy Academic. Australian Universities Review. 53(1), 50-56.</a:t>
            </a:r>
          </a:p>
          <a:p>
            <a:r>
              <a:rPr lang="en-GB" sz="1050" dirty="0">
                <a:solidFill>
                  <a:srgbClr val="002060"/>
                </a:solidFill>
              </a:rPr>
              <a:t>MacFarlane, B. (2016). Collegiality and performativity in a competitive academic culture. Higher Education Review, 48(2), 31-50.</a:t>
            </a:r>
          </a:p>
          <a:p>
            <a:r>
              <a:rPr lang="en-GB" sz="1050" dirty="0">
                <a:solidFill>
                  <a:srgbClr val="002060"/>
                </a:solidFill>
              </a:rPr>
              <a:t>Murphy, S. (2017) Zombie University: Thinking Under Control. London: </a:t>
            </a:r>
            <a:r>
              <a:rPr lang="en-GB" sz="1050" dirty="0" smtClean="0">
                <a:solidFill>
                  <a:srgbClr val="002060"/>
                </a:solidFill>
              </a:rPr>
              <a:t>Repeater</a:t>
            </a:r>
          </a:p>
          <a:p>
            <a:r>
              <a:rPr lang="en-GB" sz="1050" dirty="0" err="1">
                <a:solidFill>
                  <a:srgbClr val="002060"/>
                </a:solidFill>
              </a:rPr>
              <a:t>Ortner</a:t>
            </a:r>
            <a:r>
              <a:rPr lang="en-GB" sz="1050" dirty="0">
                <a:solidFill>
                  <a:srgbClr val="002060"/>
                </a:solidFill>
              </a:rPr>
              <a:t>, S. B. (2016) “Dark anthropology and its others: Theory since the eighties.” HAU: Journal of Ethnographic Theory 6(1) (Summer 2016), 47-73.</a:t>
            </a:r>
          </a:p>
          <a:p>
            <a:r>
              <a:rPr lang="en-GB" sz="1050" dirty="0" err="1">
                <a:solidFill>
                  <a:srgbClr val="002060"/>
                </a:solidFill>
              </a:rPr>
              <a:t>doi</a:t>
            </a:r>
            <a:r>
              <a:rPr lang="en-GB" sz="1050" dirty="0">
                <a:solidFill>
                  <a:srgbClr val="002060"/>
                </a:solidFill>
              </a:rPr>
              <a:t>: https://doi.org/10.14318/hau6.1.004</a:t>
            </a:r>
          </a:p>
          <a:p>
            <a:r>
              <a:rPr lang="en-GB" sz="1050" dirty="0" smtClean="0">
                <a:solidFill>
                  <a:srgbClr val="002060"/>
                </a:solidFill>
              </a:rPr>
              <a:t>Tight</a:t>
            </a:r>
            <a:r>
              <a:rPr lang="en-GB" sz="1050" dirty="0">
                <a:solidFill>
                  <a:srgbClr val="002060"/>
                </a:solidFill>
              </a:rPr>
              <a:t>, M. (2014). Collegiality and </a:t>
            </a:r>
            <a:r>
              <a:rPr lang="en-GB" sz="1050" dirty="0" err="1">
                <a:solidFill>
                  <a:srgbClr val="002060"/>
                </a:solidFill>
              </a:rPr>
              <a:t>managerialism</a:t>
            </a:r>
            <a:r>
              <a:rPr lang="en-GB" sz="1050" dirty="0">
                <a:solidFill>
                  <a:srgbClr val="002060"/>
                </a:solidFill>
              </a:rPr>
              <a:t>: a false dichotomy? Evidence from the higher education literature, Tertiary Education and</a:t>
            </a:r>
          </a:p>
          <a:p>
            <a:r>
              <a:rPr lang="en-GB" sz="1050" dirty="0">
                <a:solidFill>
                  <a:srgbClr val="002060"/>
                </a:solidFill>
              </a:rPr>
              <a:t>Management, 20(4), 294-306</a:t>
            </a:r>
            <a:r>
              <a:rPr lang="en-GB" sz="1050" dirty="0" smtClean="0">
                <a:solidFill>
                  <a:srgbClr val="002060"/>
                </a:solidFill>
              </a:rPr>
              <a:t>.</a:t>
            </a:r>
          </a:p>
          <a:p>
            <a:r>
              <a:rPr lang="en-GB" sz="1050" dirty="0">
                <a:solidFill>
                  <a:srgbClr val="002060"/>
                </a:solidFill>
              </a:rPr>
              <a:t>Smyth, J. (2017). The Toxic University: Zombie Leadership, Academic Rock Stars, and Neoliberal Ideology. London: Palgrave Macmillan SMYTH 2017</a:t>
            </a:r>
          </a:p>
          <a:p>
            <a:r>
              <a:rPr lang="en-GB" sz="1050" dirty="0">
                <a:solidFill>
                  <a:srgbClr val="002060"/>
                </a:solidFill>
              </a:rPr>
              <a:t>Sutton, P. (2017) Lost souls? The demoralization of academic labour in the measured university. Higher Education Research &amp; Development, 36(3),</a:t>
            </a:r>
          </a:p>
          <a:p>
            <a:r>
              <a:rPr lang="en-GB" sz="1050" dirty="0">
                <a:solidFill>
                  <a:srgbClr val="002060"/>
                </a:solidFill>
              </a:rPr>
              <a:t>625-636</a:t>
            </a:r>
            <a:r>
              <a:rPr lang="en-GB" sz="1050" dirty="0" smtClean="0">
                <a:solidFill>
                  <a:srgbClr val="002060"/>
                </a:solidFill>
              </a:rPr>
              <a:t>.</a:t>
            </a:r>
          </a:p>
          <a:p>
            <a:r>
              <a:rPr kumimoji="0" lang="en-GB" sz="1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Slide images</a:t>
            </a:r>
            <a:r>
              <a:rPr kumimoji="0" lang="en-GB" sz="160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:  </a:t>
            </a:r>
          </a:p>
          <a:p>
            <a:r>
              <a:rPr kumimoji="0" lang="en-GB" sz="110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All under </a:t>
            </a:r>
            <a:r>
              <a:rPr lang="en-GB" sz="1100" dirty="0" smtClean="0">
                <a:solidFill>
                  <a:srgbClr val="002060"/>
                </a:solidFill>
              </a:rPr>
              <a:t>CC License </a:t>
            </a:r>
            <a:r>
              <a:rPr kumimoji="0" lang="en-GB" sz="110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from </a:t>
            </a:r>
            <a:r>
              <a:rPr kumimoji="0" lang="en-GB" sz="110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hlinkClick r:id="rId10"/>
              </a:rPr>
              <a:t>www.unsplash.com</a:t>
            </a:r>
            <a:r>
              <a:rPr kumimoji="0" lang="en-GB" sz="110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except Slide 6 which shows the artwork </a:t>
            </a:r>
            <a:r>
              <a:rPr lang="en-GB" sz="1100" b="1" dirty="0" smtClean="0">
                <a:solidFill>
                  <a:srgbClr val="002060"/>
                </a:solidFill>
              </a:rPr>
              <a:t>Happiness </a:t>
            </a:r>
            <a:r>
              <a:rPr lang="en-GB" sz="1100" dirty="0" smtClean="0">
                <a:solidFill>
                  <a:srgbClr val="002060"/>
                </a:solidFill>
              </a:rPr>
              <a:t>by Scarlet </a:t>
            </a:r>
            <a:r>
              <a:rPr lang="en-GB" sz="1100" dirty="0" err="1">
                <a:solidFill>
                  <a:srgbClr val="002060"/>
                </a:solidFill>
              </a:rPr>
              <a:t>Hooft</a:t>
            </a:r>
            <a:r>
              <a:rPr lang="en-GB" sz="1100" dirty="0">
                <a:solidFill>
                  <a:srgbClr val="002060"/>
                </a:solidFill>
              </a:rPr>
              <a:t> </a:t>
            </a:r>
            <a:r>
              <a:rPr lang="en-GB" sz="1100" dirty="0" err="1">
                <a:solidFill>
                  <a:srgbClr val="002060"/>
                </a:solidFill>
              </a:rPr>
              <a:t>Graafland</a:t>
            </a:r>
            <a:r>
              <a:rPr lang="en-GB" sz="1100" dirty="0">
                <a:solidFill>
                  <a:srgbClr val="002060"/>
                </a:solidFill>
              </a:rPr>
              <a:t> (2010)  </a:t>
            </a:r>
          </a:p>
          <a:p>
            <a:endParaRPr kumimoji="0" lang="en-GB" sz="1600" i="0" u="none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4434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en-GB" sz="2133" i="1" dirty="0">
              <a:solidFill>
                <a:srgbClr val="002060"/>
              </a:solidFill>
            </a:endParaRPr>
          </a:p>
          <a:p>
            <a:endParaRPr lang="en-GB" sz="2133" i="1" dirty="0">
              <a:solidFill>
                <a:srgbClr val="00206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94" y="214779"/>
            <a:ext cx="3682303" cy="110550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71669" y="1328681"/>
            <a:ext cx="7795717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Session </a:t>
            </a: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Outline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en-GB" sz="2000" b="1" dirty="0">
                <a:solidFill>
                  <a:srgbClr val="0070C0"/>
                </a:solidFill>
              </a:rPr>
              <a:t>On </a:t>
            </a:r>
            <a:r>
              <a:rPr lang="en-GB" sz="2000" b="1" dirty="0" smtClean="0">
                <a:solidFill>
                  <a:srgbClr val="0070C0"/>
                </a:solidFill>
              </a:rPr>
              <a:t>Higher Education, Kindness and Covid-19 </a:t>
            </a:r>
            <a:endParaRPr lang="en-GB" sz="2000" b="1" dirty="0">
              <a:solidFill>
                <a:srgbClr val="0070C0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endParaRPr lang="en-GB" sz="2000" b="1" dirty="0">
              <a:solidFill>
                <a:srgbClr val="0070C0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000" b="1" dirty="0" smtClean="0">
                <a:solidFill>
                  <a:srgbClr val="0070C0"/>
                </a:solidFill>
                <a:latin typeface="Calibri" panose="020F0502020204030204"/>
              </a:rPr>
              <a:t>Case Study:  Heriot-Watt’s Responsive Blended Learning Model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2000" b="1" dirty="0" smtClean="0">
              <a:solidFill>
                <a:srgbClr val="0070C0"/>
              </a:solidFill>
              <a:latin typeface="Calibri" panose="020F0502020204030204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000" b="1" dirty="0" smtClean="0">
                <a:solidFill>
                  <a:srgbClr val="0070C0"/>
                </a:solidFill>
                <a:latin typeface="Calibri" panose="020F0502020204030204"/>
              </a:rPr>
              <a:t>Towards a Pedagogy of Care &amp; </a:t>
            </a:r>
            <a:r>
              <a:rPr lang="en-GB" sz="2000" b="1" dirty="0" smtClean="0">
                <a:solidFill>
                  <a:srgbClr val="0070C0"/>
                </a:solidFill>
                <a:latin typeface="Calibri" panose="020F0502020204030204"/>
              </a:rPr>
              <a:t>Compassion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2000" b="1" dirty="0">
              <a:solidFill>
                <a:srgbClr val="0070C0"/>
              </a:solidFill>
              <a:latin typeface="Calibri" panose="020F0502020204030204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000" b="1" dirty="0" smtClean="0">
                <a:solidFill>
                  <a:srgbClr val="0070C0"/>
                </a:solidFill>
                <a:latin typeface="Calibri" panose="020F0502020204030204"/>
              </a:rPr>
              <a:t>Discussion and Sharing Insights</a:t>
            </a:r>
            <a:endParaRPr lang="en-GB" sz="2000" b="1" dirty="0" smtClean="0">
              <a:solidFill>
                <a:srgbClr val="0070C0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0">
              <a:defRPr/>
            </a:pPr>
            <a:endParaRPr lang="en-US" sz="1600" dirty="0" smtClean="0">
              <a:solidFill>
                <a:schemeClr val="accent1">
                  <a:lumMod val="75000"/>
                </a:schemeClr>
              </a:solidFill>
              <a:latin typeface="Arial"/>
              <a:ea typeface="Arial" charset="0"/>
              <a:cs typeface="Arial"/>
            </a:endParaRPr>
          </a:p>
          <a:p>
            <a:pPr lvl="0">
              <a:defRPr/>
            </a:pPr>
            <a:endParaRPr lang="en-US" sz="1600" dirty="0">
              <a:solidFill>
                <a:schemeClr val="accent1">
                  <a:lumMod val="75000"/>
                </a:schemeClr>
              </a:solidFill>
              <a:latin typeface="Arial"/>
              <a:ea typeface="Arial" charset="0"/>
              <a:cs typeface="Arial"/>
            </a:endParaRPr>
          </a:p>
          <a:p>
            <a:pPr lvl="0">
              <a:defRPr/>
            </a:pPr>
            <a:endParaRPr lang="en-US" sz="1600" dirty="0" smtClean="0">
              <a:solidFill>
                <a:schemeClr val="accent1">
                  <a:lumMod val="75000"/>
                </a:schemeClr>
              </a:solidFill>
              <a:latin typeface="Arial"/>
              <a:ea typeface="Arial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anose="020B0604030504040204" pitchFamily="34" charset="0"/>
              <a:ea typeface="Calibri" panose="020F0502020204030204" pitchFamily="34" charset="0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7386" y="1618104"/>
            <a:ext cx="3139721" cy="4188388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633228"/>
              </p:ext>
            </p:extLst>
          </p:nvPr>
        </p:nvGraphicFramePr>
        <p:xfrm>
          <a:off x="1838742" y="5124020"/>
          <a:ext cx="5261572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61572">
                  <a:extLst>
                    <a:ext uri="{9D8B030D-6E8A-4147-A177-3AD203B41FA5}">
                      <a16:colId xmlns:a16="http://schemas.microsoft.com/office/drawing/2014/main" val="34805230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Share Insights</a:t>
                      </a:r>
                    </a:p>
                    <a:p>
                      <a:pPr algn="ctr"/>
                      <a:r>
                        <a:rPr lang="en-GB" b="0" dirty="0" smtClean="0"/>
                        <a:t>Go to menti.com</a:t>
                      </a:r>
                    </a:p>
                    <a:p>
                      <a:pPr algn="ctr"/>
                      <a:r>
                        <a:rPr lang="en-GB" b="0" dirty="0" smtClean="0"/>
                        <a:t>Enter</a:t>
                      </a:r>
                      <a:r>
                        <a:rPr lang="en-GB" b="0" baseline="0" dirty="0" smtClean="0"/>
                        <a:t> code 67 00 62</a:t>
                      </a:r>
                    </a:p>
                    <a:p>
                      <a:pPr algn="ctr"/>
                      <a:r>
                        <a:rPr lang="en-GB" b="0" baseline="0" dirty="0" smtClean="0"/>
                        <a:t>Share your practice</a:t>
                      </a:r>
                      <a:endParaRPr lang="en-GB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3396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241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en-GB" sz="2133" i="1" dirty="0">
              <a:solidFill>
                <a:srgbClr val="002060"/>
              </a:solidFill>
            </a:endParaRPr>
          </a:p>
          <a:p>
            <a:endParaRPr lang="en-GB" sz="2133" i="1" dirty="0">
              <a:solidFill>
                <a:srgbClr val="00206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94" y="214779"/>
            <a:ext cx="3682303" cy="110550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71669" y="1328681"/>
            <a:ext cx="7795717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0">
              <a:defRPr/>
            </a:pPr>
            <a:endParaRPr lang="en-US" sz="1600" dirty="0" smtClean="0">
              <a:solidFill>
                <a:schemeClr val="accent1">
                  <a:lumMod val="75000"/>
                </a:schemeClr>
              </a:solidFill>
              <a:latin typeface="Arial"/>
              <a:ea typeface="Arial" charset="0"/>
              <a:cs typeface="Arial"/>
            </a:endParaRPr>
          </a:p>
          <a:p>
            <a:pPr lvl="0">
              <a:defRPr/>
            </a:pPr>
            <a:endParaRPr lang="en-US" sz="1600" dirty="0">
              <a:solidFill>
                <a:schemeClr val="accent1">
                  <a:lumMod val="75000"/>
                </a:schemeClr>
              </a:solidFill>
              <a:latin typeface="Arial"/>
              <a:ea typeface="Arial" charset="0"/>
              <a:cs typeface="Arial"/>
            </a:endParaRPr>
          </a:p>
          <a:p>
            <a:pPr lvl="0">
              <a:defRPr/>
            </a:pPr>
            <a:endParaRPr lang="en-US" sz="1600" dirty="0" smtClean="0">
              <a:solidFill>
                <a:schemeClr val="accent1">
                  <a:lumMod val="75000"/>
                </a:schemeClr>
              </a:solidFill>
              <a:latin typeface="Arial"/>
              <a:ea typeface="Arial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anose="020B0604030504040204" pitchFamily="34" charset="0"/>
              <a:ea typeface="Calibri" panose="020F0502020204030204" pitchFamily="34" charset="0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377075"/>
              </p:ext>
            </p:extLst>
          </p:nvPr>
        </p:nvGraphicFramePr>
        <p:xfrm>
          <a:off x="3105814" y="4117430"/>
          <a:ext cx="5261572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61572">
                  <a:extLst>
                    <a:ext uri="{9D8B030D-6E8A-4147-A177-3AD203B41FA5}">
                      <a16:colId xmlns:a16="http://schemas.microsoft.com/office/drawing/2014/main" val="34805230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Share Insights</a:t>
                      </a:r>
                    </a:p>
                    <a:p>
                      <a:pPr algn="ctr"/>
                      <a:r>
                        <a:rPr lang="en-GB" b="0" dirty="0" smtClean="0"/>
                        <a:t>Go to menti.com</a:t>
                      </a:r>
                    </a:p>
                    <a:p>
                      <a:pPr algn="ctr"/>
                      <a:r>
                        <a:rPr lang="en-GB" b="0" dirty="0" smtClean="0"/>
                        <a:t>Enter</a:t>
                      </a:r>
                      <a:r>
                        <a:rPr lang="en-GB" b="0" baseline="0" dirty="0" smtClean="0"/>
                        <a:t> code 67 00 62</a:t>
                      </a:r>
                    </a:p>
                    <a:p>
                      <a:pPr algn="ctr"/>
                      <a:r>
                        <a:rPr lang="en-GB" b="0" baseline="0" dirty="0" smtClean="0"/>
                        <a:t>Share your practice</a:t>
                      </a:r>
                      <a:endParaRPr lang="en-GB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339608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1365" y="2264131"/>
            <a:ext cx="103779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0070C0"/>
                </a:solidFill>
              </a:rPr>
              <a:t>Please take time during the presentation to share example of where you have encountered practice framed by kindness and care during the pandemic. </a:t>
            </a:r>
            <a:endParaRPr lang="en-GB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40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18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4D5255-4C9B-46B3-B175-05A128533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067" y="0"/>
            <a:ext cx="10303933" cy="686242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8" name="Freeform: Shape 20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9" name="Freeform: Shape 22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6857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19A8FA-1B3F-4ACA-8903-B0FEE6CCC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904" y="951752"/>
            <a:ext cx="4992624" cy="1243584"/>
          </a:xfrm>
        </p:spPr>
        <p:txBody>
          <a:bodyPr anchor="ctr">
            <a:normAutofit/>
          </a:bodyPr>
          <a:lstStyle/>
          <a:p>
            <a:r>
              <a:rPr lang="en-GB" sz="3600" b="1" dirty="0" smtClean="0">
                <a:solidFill>
                  <a:srgbClr val="002060"/>
                </a:solidFill>
              </a:rPr>
              <a:t>Seeking Kindness and Compassion in HE</a:t>
            </a:r>
            <a:endParaRPr lang="en-GB" sz="3600" b="1" dirty="0">
              <a:solidFill>
                <a:srgbClr val="00206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769" y="2195336"/>
            <a:ext cx="49834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4BC22-4C55-4D95-A24A-ACE4934D3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426" y="2413767"/>
            <a:ext cx="5561872" cy="4232693"/>
          </a:xfrm>
        </p:spPr>
        <p:txBody>
          <a:bodyPr anchor="t">
            <a:normAutofit/>
          </a:bodyPr>
          <a:lstStyle/>
          <a:p>
            <a:r>
              <a:rPr lang="en-GB" b="1" dirty="0">
                <a:solidFill>
                  <a:srgbClr val="002060"/>
                </a:solidFill>
              </a:rPr>
              <a:t>Value and Meaning in Academic Work</a:t>
            </a:r>
          </a:p>
          <a:p>
            <a:pPr lvl="1"/>
            <a:r>
              <a:rPr lang="en-GB" dirty="0">
                <a:solidFill>
                  <a:srgbClr val="002060"/>
                </a:solidFill>
              </a:rPr>
              <a:t>Beyond prestige and </a:t>
            </a:r>
            <a:r>
              <a:rPr lang="en-GB" dirty="0" smtClean="0">
                <a:solidFill>
                  <a:srgbClr val="002060"/>
                </a:solidFill>
              </a:rPr>
              <a:t>performativity</a:t>
            </a:r>
          </a:p>
          <a:p>
            <a:pPr lvl="1"/>
            <a:endParaRPr lang="en-GB" dirty="0">
              <a:solidFill>
                <a:srgbClr val="002060"/>
              </a:solidFill>
            </a:endParaRPr>
          </a:p>
          <a:p>
            <a:r>
              <a:rPr lang="en-GB" b="1" dirty="0" smtClean="0">
                <a:solidFill>
                  <a:srgbClr val="002060"/>
                </a:solidFill>
              </a:rPr>
              <a:t>On ‘Zombie Universities’</a:t>
            </a:r>
          </a:p>
          <a:p>
            <a:pPr lvl="1"/>
            <a:r>
              <a:rPr lang="en-GB" dirty="0" smtClean="0">
                <a:solidFill>
                  <a:schemeClr val="accent5">
                    <a:lumMod val="50000"/>
                  </a:schemeClr>
                </a:solidFill>
              </a:rPr>
              <a:t>Policy</a:t>
            </a:r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, practices, pedagogies that “refuse to die and keep coming back” </a:t>
            </a:r>
            <a:r>
              <a:rPr lang="en-GB" dirty="0" smtClean="0">
                <a:solidFill>
                  <a:schemeClr val="accent5">
                    <a:lumMod val="50000"/>
                  </a:schemeClr>
                </a:solidFill>
              </a:rPr>
              <a:t>(Grove 2018)</a:t>
            </a:r>
          </a:p>
          <a:p>
            <a:pPr marL="457200" lvl="1" indent="0">
              <a:buNone/>
            </a:pPr>
            <a:endParaRPr lang="en-GB" dirty="0">
              <a:solidFill>
                <a:srgbClr val="002060"/>
              </a:solidFill>
            </a:endParaRPr>
          </a:p>
          <a:p>
            <a:r>
              <a:rPr lang="en-GB" b="1" dirty="0" smtClean="0">
                <a:solidFill>
                  <a:srgbClr val="002060"/>
                </a:solidFill>
              </a:rPr>
              <a:t>Competition and collegiality</a:t>
            </a:r>
            <a:endParaRPr lang="en-GB" b="1" dirty="0">
              <a:solidFill>
                <a:srgbClr val="002060"/>
              </a:solidFill>
            </a:endParaRPr>
          </a:p>
          <a:p>
            <a:endParaRPr lang="en-GB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08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18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4D5255-4C9B-46B3-B175-05A128533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850" y="-79191"/>
            <a:ext cx="7546636" cy="7084841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8" name="Freeform: Shape 20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9" name="Freeform: Shape 22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6857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19A8FA-1B3F-4ACA-8903-B0FEE6CCC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904" y="951752"/>
            <a:ext cx="4992624" cy="1243584"/>
          </a:xfrm>
        </p:spPr>
        <p:txBody>
          <a:bodyPr anchor="ctr">
            <a:normAutofit/>
          </a:bodyPr>
          <a:lstStyle/>
          <a:p>
            <a:r>
              <a:rPr lang="en-GB" sz="3600" b="1" dirty="0" smtClean="0">
                <a:solidFill>
                  <a:srgbClr val="002060"/>
                </a:solidFill>
              </a:rPr>
              <a:t>The ‘Happiness Turn’</a:t>
            </a:r>
            <a:endParaRPr lang="en-GB" sz="3600" b="1" dirty="0">
              <a:solidFill>
                <a:srgbClr val="00206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769" y="2195336"/>
            <a:ext cx="49834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4BC22-4C55-4D95-A24A-ACE4934D3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16" y="2401177"/>
            <a:ext cx="5561872" cy="4232693"/>
          </a:xfrm>
        </p:spPr>
        <p:txBody>
          <a:bodyPr anchor="t">
            <a:normAutofit fontScale="77500" lnSpcReduction="20000"/>
          </a:bodyPr>
          <a:lstStyle/>
          <a:p>
            <a:r>
              <a:rPr lang="en-GB" dirty="0" smtClean="0">
                <a:solidFill>
                  <a:srgbClr val="002060"/>
                </a:solidFill>
              </a:rPr>
              <a:t>Compassion in Academic Life</a:t>
            </a:r>
          </a:p>
          <a:p>
            <a:pPr marL="800100" lvl="1" indent="-342900">
              <a:lnSpc>
                <a:spcPct val="120000"/>
              </a:lnSpc>
              <a:buSzPct val="125000"/>
            </a:pPr>
            <a:r>
              <a:rPr lang="en-GB" sz="2100" dirty="0" smtClean="0">
                <a:solidFill>
                  <a:schemeClr val="accent5">
                    <a:lumMod val="50000"/>
                  </a:schemeClr>
                </a:solidFill>
              </a:rPr>
              <a:t>Compassion as ‘attentiveness </a:t>
            </a:r>
            <a:r>
              <a:rPr lang="en-GB" sz="2100" dirty="0">
                <a:solidFill>
                  <a:schemeClr val="accent5">
                    <a:lumMod val="50000"/>
                  </a:schemeClr>
                </a:solidFill>
              </a:rPr>
              <a:t>and noticing another’s need, and a willingness to alleviate the suffering of others in order to enhance their </a:t>
            </a:r>
            <a:r>
              <a:rPr lang="en-GB" sz="2100" dirty="0" smtClean="0">
                <a:solidFill>
                  <a:schemeClr val="accent5">
                    <a:lumMod val="50000"/>
                  </a:schemeClr>
                </a:solidFill>
              </a:rPr>
              <a:t>wellbeing’ </a:t>
            </a:r>
            <a:r>
              <a:rPr lang="en-GB" sz="2100" dirty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en-GB" sz="2100" dirty="0" err="1">
                <a:solidFill>
                  <a:schemeClr val="accent5">
                    <a:lumMod val="50000"/>
                  </a:schemeClr>
                </a:solidFill>
              </a:rPr>
              <a:t>Worline</a:t>
            </a:r>
            <a:r>
              <a:rPr lang="en-GB" sz="2100" dirty="0">
                <a:solidFill>
                  <a:schemeClr val="accent5">
                    <a:lumMod val="50000"/>
                  </a:schemeClr>
                </a:solidFill>
              </a:rPr>
              <a:t> &amp; Dutton, </a:t>
            </a:r>
            <a:r>
              <a:rPr lang="en-GB" sz="2100" dirty="0" smtClean="0">
                <a:solidFill>
                  <a:schemeClr val="accent5">
                    <a:lumMod val="50000"/>
                  </a:schemeClr>
                </a:solidFill>
              </a:rPr>
              <a:t>201)</a:t>
            </a:r>
            <a:r>
              <a:rPr lang="en-GB" sz="21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en-GB" sz="21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800100" lvl="1" indent="-342900">
              <a:lnSpc>
                <a:spcPct val="120000"/>
              </a:lnSpc>
              <a:buSzPct val="125000"/>
            </a:pPr>
            <a:r>
              <a:rPr lang="en-GB" sz="2100" b="1" dirty="0" smtClean="0">
                <a:solidFill>
                  <a:schemeClr val="accent5">
                    <a:lumMod val="50000"/>
                  </a:schemeClr>
                </a:solidFill>
              </a:rPr>
              <a:t>“</a:t>
            </a:r>
            <a:r>
              <a:rPr lang="en-GB" sz="2100" b="1" dirty="0">
                <a:solidFill>
                  <a:schemeClr val="accent5">
                    <a:lumMod val="50000"/>
                  </a:schemeClr>
                </a:solidFill>
              </a:rPr>
              <a:t>How compassion can be woven in the ethos of higher education” </a:t>
            </a:r>
            <a:r>
              <a:rPr lang="en-GB" sz="2100" dirty="0">
                <a:solidFill>
                  <a:schemeClr val="accent5">
                    <a:lumMod val="50000"/>
                  </a:schemeClr>
                </a:solidFill>
              </a:rPr>
              <a:t>(Gibbs 2017:1). </a:t>
            </a:r>
            <a:endParaRPr lang="en-GB" sz="21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800100" lvl="1" indent="-342900">
              <a:lnSpc>
                <a:spcPct val="120000"/>
              </a:lnSpc>
              <a:buSzPct val="125000"/>
            </a:pPr>
            <a:r>
              <a:rPr lang="en-GB" sz="2100" dirty="0" smtClean="0">
                <a:solidFill>
                  <a:schemeClr val="accent5">
                    <a:lumMod val="50000"/>
                  </a:schemeClr>
                </a:solidFill>
              </a:rPr>
              <a:t>Calls for the revaluing </a:t>
            </a:r>
            <a:r>
              <a:rPr lang="en-GB" sz="2100" dirty="0">
                <a:solidFill>
                  <a:schemeClr val="accent5">
                    <a:lumMod val="50000"/>
                  </a:schemeClr>
                </a:solidFill>
              </a:rPr>
              <a:t>interactions and </a:t>
            </a:r>
            <a:r>
              <a:rPr lang="en-GB" sz="2100" dirty="0" smtClean="0">
                <a:solidFill>
                  <a:schemeClr val="accent5">
                    <a:lumMod val="50000"/>
                  </a:schemeClr>
                </a:solidFill>
              </a:rPr>
              <a:t>relationships and the use of time. </a:t>
            </a:r>
            <a:endParaRPr lang="en-GB" sz="2100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GB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R</a:t>
            </a:r>
            <a:r>
              <a:rPr lang="en-GB" dirty="0" smtClean="0">
                <a:solidFill>
                  <a:schemeClr val="accent5">
                    <a:lumMod val="50000"/>
                  </a:schemeClr>
                </a:solidFill>
              </a:rPr>
              <a:t>esistance, critique &amp; alternative futures. </a:t>
            </a:r>
            <a:endParaRPr lang="en-GB" sz="2300" dirty="0">
              <a:solidFill>
                <a:schemeClr val="accent5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r>
              <a:rPr lang="en-GB" sz="2100" dirty="0" smtClean="0">
                <a:solidFill>
                  <a:schemeClr val="accent5">
                    <a:lumMod val="50000"/>
                  </a:schemeClr>
                </a:solidFill>
              </a:rPr>
              <a:t>“</a:t>
            </a:r>
            <a:r>
              <a:rPr lang="en-GB" sz="2100" dirty="0">
                <a:solidFill>
                  <a:schemeClr val="accent5">
                    <a:lumMod val="50000"/>
                  </a:schemeClr>
                </a:solidFill>
              </a:rPr>
              <a:t>How can we be both realistic about the ugly realities of the world today and hopeful about the possibilities of changing them</a:t>
            </a:r>
            <a:r>
              <a:rPr lang="en-GB" sz="2100" dirty="0" smtClean="0">
                <a:solidFill>
                  <a:schemeClr val="accent5">
                    <a:lumMod val="50000"/>
                  </a:schemeClr>
                </a:solidFill>
              </a:rPr>
              <a:t>?”</a:t>
            </a:r>
            <a:r>
              <a:rPr lang="en-GB" sz="2100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pPr marL="457200" lvl="1" indent="0">
              <a:buNone/>
            </a:pPr>
            <a:r>
              <a:rPr lang="en-GB" sz="2100" dirty="0" smtClean="0">
                <a:solidFill>
                  <a:schemeClr val="accent5">
                    <a:lumMod val="50000"/>
                  </a:schemeClr>
                </a:solidFill>
              </a:rPr>
              <a:t>			</a:t>
            </a:r>
            <a:r>
              <a:rPr lang="en-GB" sz="19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en-GB" sz="1900" dirty="0" err="1">
                <a:solidFill>
                  <a:schemeClr val="accent5">
                    <a:lumMod val="50000"/>
                  </a:schemeClr>
                </a:solidFill>
              </a:rPr>
              <a:t>Ortner</a:t>
            </a:r>
            <a:r>
              <a:rPr lang="en-GB" sz="19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GB" sz="1900" dirty="0" smtClean="0">
                <a:solidFill>
                  <a:schemeClr val="accent5">
                    <a:lumMod val="50000"/>
                  </a:schemeClr>
                </a:solidFill>
              </a:rPr>
              <a:t>2016</a:t>
            </a:r>
            <a:r>
              <a:rPr lang="en-GB" sz="1900" dirty="0" smtClean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6876" y="6512342"/>
            <a:ext cx="48478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100" dirty="0"/>
              <a:t>Image: Happiness Scarlet </a:t>
            </a:r>
            <a:r>
              <a:rPr lang="en-GB" sz="1100" dirty="0" err="1"/>
              <a:t>Hooft</a:t>
            </a:r>
            <a:r>
              <a:rPr lang="en-GB" sz="1100" dirty="0"/>
              <a:t> </a:t>
            </a:r>
            <a:r>
              <a:rPr lang="en-GB" sz="1100" dirty="0" err="1"/>
              <a:t>Graafland</a:t>
            </a:r>
            <a:r>
              <a:rPr lang="en-GB" sz="1100" dirty="0"/>
              <a:t> (2010)</a:t>
            </a:r>
            <a:r>
              <a:rPr lang="en-GB" sz="1600" dirty="0"/>
              <a:t>  </a:t>
            </a:r>
          </a:p>
          <a:p>
            <a:endParaRPr lang="en-GB" sz="24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909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18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4D5255-4C9B-46B3-B175-05A128533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493" y="0"/>
            <a:ext cx="10303933" cy="686242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8" name="Freeform: Shape 20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9" name="Freeform: Shape 22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6857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19A8FA-1B3F-4ACA-8903-B0FEE6CCC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904" y="951752"/>
            <a:ext cx="4992624" cy="1243584"/>
          </a:xfrm>
        </p:spPr>
        <p:txBody>
          <a:bodyPr anchor="ctr">
            <a:normAutofit/>
          </a:bodyPr>
          <a:lstStyle/>
          <a:p>
            <a:r>
              <a:rPr lang="en-GB" sz="3600" b="1" dirty="0" smtClean="0">
                <a:solidFill>
                  <a:srgbClr val="002060"/>
                </a:solidFill>
              </a:rPr>
              <a:t>Pandemic as </a:t>
            </a:r>
            <a:r>
              <a:rPr lang="en-GB" sz="3600" b="1" dirty="0" smtClean="0">
                <a:solidFill>
                  <a:srgbClr val="002060"/>
                </a:solidFill>
              </a:rPr>
              <a:t>D</a:t>
            </a:r>
            <a:r>
              <a:rPr lang="en-GB" sz="3600" b="1" dirty="0" smtClean="0">
                <a:solidFill>
                  <a:srgbClr val="002060"/>
                </a:solidFill>
              </a:rPr>
              <a:t>isruptor of Pedagogy &amp; Practice</a:t>
            </a:r>
            <a:endParaRPr lang="en-GB" sz="3600" b="1" dirty="0">
              <a:solidFill>
                <a:srgbClr val="00206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769" y="2195336"/>
            <a:ext cx="49834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4BC22-4C55-4D95-A24A-ACE4934D3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426" y="2413767"/>
            <a:ext cx="5561872" cy="4232693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GB" b="1" dirty="0" smtClean="0">
                <a:solidFill>
                  <a:srgbClr val="002060"/>
                </a:solidFill>
              </a:rPr>
              <a:t>Pandemic narratives: 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The ‘Online Pivot’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Wellbeing, Care and Compassion</a:t>
            </a:r>
          </a:p>
          <a:p>
            <a:pPr marL="0" indent="0">
              <a:buNone/>
            </a:pPr>
            <a:endParaRPr lang="en-GB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b="1" dirty="0" smtClean="0">
                <a:solidFill>
                  <a:srgbClr val="002060"/>
                </a:solidFill>
              </a:rPr>
              <a:t>A fleeting glimpse – or space for substantive change? </a:t>
            </a:r>
          </a:p>
        </p:txBody>
      </p:sp>
    </p:spTree>
    <p:extLst>
      <p:ext uri="{BB962C8B-B14F-4D97-AF65-F5344CB8AC3E}">
        <p14:creationId xmlns:p14="http://schemas.microsoft.com/office/powerpoint/2010/main" val="282430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38259" y="-153186"/>
            <a:ext cx="12330260" cy="7164371"/>
          </a:xfrm>
          <a:prstGeom prst="rect">
            <a:avLst/>
          </a:prstGeom>
          <a:solidFill>
            <a:srgbClr val="003D6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09" y="430054"/>
            <a:ext cx="4713404" cy="11773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745" y="0"/>
            <a:ext cx="6579521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2544" y="3838015"/>
            <a:ext cx="9220338" cy="38883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endParaRPr lang="en-US" sz="2800" dirty="0" smtClean="0">
              <a:solidFill>
                <a:schemeClr val="bg1"/>
              </a:solidFill>
              <a:latin typeface="Arial"/>
              <a:ea typeface="Arial" charset="0"/>
              <a:cs typeface="Arial"/>
            </a:endParaRPr>
          </a:p>
          <a:p>
            <a:pPr>
              <a:defRPr/>
            </a:pPr>
            <a:r>
              <a:rPr lang="en-US" sz="2800" dirty="0" smtClean="0">
                <a:solidFill>
                  <a:schemeClr val="bg1"/>
                </a:solidFill>
                <a:latin typeface="Arial"/>
                <a:ea typeface="Arial" charset="0"/>
                <a:cs typeface="Arial"/>
              </a:rPr>
              <a:t>Reflecting on Institutional Practice</a:t>
            </a:r>
          </a:p>
          <a:p>
            <a:pPr>
              <a:defRPr/>
            </a:pPr>
            <a:endParaRPr lang="en-US" sz="2800" dirty="0">
              <a:solidFill>
                <a:schemeClr val="bg1"/>
              </a:solidFill>
              <a:latin typeface="Arial"/>
              <a:ea typeface="Arial" charset="0"/>
              <a:cs typeface="Arial"/>
            </a:endParaRPr>
          </a:p>
          <a:p>
            <a:pPr>
              <a:defRPr/>
            </a:pPr>
            <a:endParaRPr lang="en-US" sz="2800" dirty="0" smtClean="0">
              <a:solidFill>
                <a:schemeClr val="bg1"/>
              </a:solidFill>
              <a:latin typeface="Arial"/>
              <a:ea typeface="Arial" charset="0"/>
              <a:cs typeface="Arial"/>
            </a:endParaRPr>
          </a:p>
          <a:p>
            <a:pPr>
              <a:defRPr/>
            </a:pPr>
            <a:endParaRPr lang="en-US" sz="2800" dirty="0" smtClean="0">
              <a:solidFill>
                <a:schemeClr val="bg1"/>
              </a:solidFill>
              <a:latin typeface="Arial"/>
              <a:ea typeface="Arial" charset="0"/>
              <a:cs typeface="Arial"/>
            </a:endParaRPr>
          </a:p>
          <a:p>
            <a:pPr>
              <a:defRPr/>
            </a:pPr>
            <a:r>
              <a:rPr lang="en-US" sz="2800" dirty="0">
                <a:solidFill>
                  <a:schemeClr val="bg1"/>
                </a:solidFill>
                <a:latin typeface="Arial"/>
                <a:ea typeface="Arial" charset="0"/>
                <a:cs typeface="Arial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latin typeface="Arial"/>
                <a:ea typeface="Arial" charset="0"/>
                <a:cs typeface="Arial"/>
              </a:rPr>
              <a:t>   </a:t>
            </a:r>
            <a:r>
              <a:rPr lang="en-US" sz="2000" dirty="0" smtClean="0">
                <a:solidFill>
                  <a:schemeClr val="bg1"/>
                </a:solidFill>
                <a:latin typeface="Arial"/>
                <a:ea typeface="Arial" charset="0"/>
                <a:cs typeface="Arial"/>
              </a:rPr>
              <a:t> @</a:t>
            </a:r>
            <a:r>
              <a:rPr lang="en-US" sz="2000" dirty="0" err="1" smtClean="0">
                <a:solidFill>
                  <a:schemeClr val="bg1"/>
                </a:solidFill>
                <a:latin typeface="Arial"/>
                <a:ea typeface="Arial" charset="0"/>
                <a:cs typeface="Arial"/>
              </a:rPr>
              <a:t>Martha_Caddell</a:t>
            </a:r>
            <a:r>
              <a:rPr lang="en-US" sz="2800" dirty="0" smtClean="0">
                <a:solidFill>
                  <a:schemeClr val="bg1"/>
                </a:solidFill>
                <a:latin typeface="Arial"/>
                <a:ea typeface="Arial" charset="0"/>
                <a:cs typeface="Arial"/>
              </a:rPr>
              <a:t>                                        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www.lta.hw.ac.uk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" name="Picture 4" descr="https://tse2.mm.bing.net/th?id=OIP.DIoyugJ3bWMy1qNwERe6oAHaHa&amp;pid=15.1&amp;P=0&amp;w=300&amp;h=3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71" y="6188077"/>
            <a:ext cx="322875" cy="31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842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Diagram 13"/>
          <p:cNvGraphicFramePr/>
          <p:nvPr>
            <p:extLst/>
          </p:nvPr>
        </p:nvGraphicFramePr>
        <p:xfrm>
          <a:off x="792723" y="2672642"/>
          <a:ext cx="10621060" cy="4871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230343" y="2004950"/>
            <a:ext cx="5629029" cy="3901885"/>
          </a:xfrm>
        </p:spPr>
        <p:txBody>
          <a:bodyPr>
            <a:normAutofit/>
          </a:bodyPr>
          <a:lstStyle/>
          <a:p>
            <a:endParaRPr lang="en-GB" sz="2133" i="1" dirty="0">
              <a:solidFill>
                <a:srgbClr val="002060"/>
              </a:solidFill>
            </a:endParaRPr>
          </a:p>
          <a:p>
            <a:endParaRPr lang="en-GB" sz="2133" i="1" dirty="0">
              <a:solidFill>
                <a:srgbClr val="00206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9294" y="214779"/>
            <a:ext cx="3682303" cy="11055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229" y="1515031"/>
            <a:ext cx="9602681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GB" sz="3600" b="1" dirty="0">
                <a:solidFill>
                  <a:srgbClr val="002060"/>
                </a:solidFill>
                <a:cs typeface="Calibri"/>
              </a:rPr>
              <a:t>Our learning &amp; teaching response to COVID-19</a:t>
            </a:r>
            <a:endParaRPr lang="en-GB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00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0969C4CEC78F439ABD1D80B77A9247" ma:contentTypeVersion="11" ma:contentTypeDescription="Create a new document." ma:contentTypeScope="" ma:versionID="9503c1176696cf057a82023f3d084ec0">
  <xsd:schema xmlns:xsd="http://www.w3.org/2001/XMLSchema" xmlns:xs="http://www.w3.org/2001/XMLSchema" xmlns:p="http://schemas.microsoft.com/office/2006/metadata/properties" xmlns:ns3="d27623f9-3bef-463b-823a-bc9a284ef48d" xmlns:ns4="cd50d22e-63ac-4835-b43e-c03439ff8acb" targetNamespace="http://schemas.microsoft.com/office/2006/metadata/properties" ma:root="true" ma:fieldsID="eb01286b30e257b7d1dc3c6758c6c948" ns3:_="" ns4:_="">
    <xsd:import namespace="d27623f9-3bef-463b-823a-bc9a284ef48d"/>
    <xsd:import namespace="cd50d22e-63ac-4835-b43e-c03439ff8ac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7623f9-3bef-463b-823a-bc9a284ef4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0d22e-63ac-4835-b43e-c03439ff8ac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B59EEE7-2AF2-4FB5-8A87-CF6EFC77DD1A}">
  <ds:schemaRefs>
    <ds:schemaRef ds:uri="cd50d22e-63ac-4835-b43e-c03439ff8acb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d27623f9-3bef-463b-823a-bc9a284ef48d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D05C5D5-FD38-44F7-9D2D-9AE009F6B79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FB82E6-E6A4-4A21-9D68-3B55D32127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27623f9-3bef-463b-823a-bc9a284ef48d"/>
    <ds:schemaRef ds:uri="cd50d22e-63ac-4835-b43e-c03439ff8a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5576</TotalTime>
  <Words>1808</Words>
  <Application>Microsoft Office PowerPoint</Application>
  <PresentationFormat>Widescreen</PresentationFormat>
  <Paragraphs>284</Paragraphs>
  <Slides>26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Courier New</vt:lpstr>
      <vt:lpstr>Verdana</vt:lpstr>
      <vt:lpstr>Office Theme</vt:lpstr>
      <vt:lpstr>1_Office Theme</vt:lpstr>
      <vt:lpstr>PowerPoint Presentation</vt:lpstr>
      <vt:lpstr>Exploring Pandemic Narratives and Practical Change</vt:lpstr>
      <vt:lpstr>PowerPoint Presentation</vt:lpstr>
      <vt:lpstr>PowerPoint Presentation</vt:lpstr>
      <vt:lpstr>Seeking Kindness and Compassion in HE</vt:lpstr>
      <vt:lpstr>The ‘Happiness Turn’</vt:lpstr>
      <vt:lpstr>Pandemic as Disruptor of Pedagogy &amp; Practice</vt:lpstr>
      <vt:lpstr>PowerPoint Presentation</vt:lpstr>
      <vt:lpstr>PowerPoint Presentation</vt:lpstr>
      <vt:lpstr>PowerPoint Presentation</vt:lpstr>
      <vt:lpstr>Supporting Student Learning Online</vt:lpstr>
      <vt:lpstr>Learning from our Emergency L&amp;T Response</vt:lpstr>
      <vt:lpstr>PowerPoint Presentation</vt:lpstr>
      <vt:lpstr>PowerPoint Presentation</vt:lpstr>
      <vt:lpstr>PowerPoint Presentation</vt:lpstr>
      <vt:lpstr>PowerPoint Presentation</vt:lpstr>
      <vt:lpstr>Practical Steps: Staff Support and Workload</vt:lpstr>
      <vt:lpstr>Practical Steps: Student Support</vt:lpstr>
      <vt:lpstr>Practical Steps: Teaching</vt:lpstr>
      <vt:lpstr>Practical Steps: Assessment</vt:lpstr>
      <vt:lpstr>Practical Steps: Campus Space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Heriot-Watt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Caddell, Martha</dc:creator>
  <cp:lastModifiedBy>Caddell, Martha</cp:lastModifiedBy>
  <cp:revision>75</cp:revision>
  <dcterms:created xsi:type="dcterms:W3CDTF">2020-08-02T14:38:00Z</dcterms:created>
  <dcterms:modified xsi:type="dcterms:W3CDTF">2020-08-06T11:43:13Z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0x010100250969C4CEC78F439ABD1D80B77A9247</vt:lpwstr>
  </property>
</Properties>
</file>